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83" r:id="rId2"/>
    <p:sldId id="782" r:id="rId3"/>
    <p:sldId id="756" r:id="rId4"/>
    <p:sldId id="784" r:id="rId5"/>
    <p:sldId id="777" r:id="rId6"/>
    <p:sldId id="758" r:id="rId7"/>
    <p:sldId id="774" r:id="rId8"/>
    <p:sldId id="759" r:id="rId9"/>
    <p:sldId id="769" r:id="rId10"/>
    <p:sldId id="770" r:id="rId11"/>
    <p:sldId id="789" r:id="rId12"/>
    <p:sldId id="788" r:id="rId13"/>
    <p:sldId id="771" r:id="rId14"/>
    <p:sldId id="762" r:id="rId15"/>
    <p:sldId id="763" r:id="rId16"/>
    <p:sldId id="764" r:id="rId17"/>
    <p:sldId id="772" r:id="rId18"/>
    <p:sldId id="780" r:id="rId19"/>
    <p:sldId id="786" r:id="rId20"/>
    <p:sldId id="785" r:id="rId21"/>
    <p:sldId id="779" r:id="rId22"/>
    <p:sldId id="778" r:id="rId23"/>
    <p:sldId id="765" r:id="rId24"/>
    <p:sldId id="768" r:id="rId25"/>
    <p:sldId id="781" r:id="rId26"/>
    <p:sldId id="783" r:id="rId27"/>
  </p:sldIdLst>
  <p:sldSz cx="12192000" cy="6858000"/>
  <p:notesSz cx="6735763" cy="9866313"/>
  <p:embeddedFontLst>
    <p:embeddedFont>
      <p:font typeface="G마켓 산스 TTF Medium" panose="02000000000000000000" pitchFamily="2" charset="-127"/>
      <p:regular r:id="rId30"/>
    </p:embeddedFont>
    <p:embeddedFont>
      <p:font typeface="G마켓 산스 Medium" panose="02000000000000000000" pitchFamily="50" charset="-127"/>
      <p:regular r:id="rId31"/>
    </p:embeddedFont>
    <p:embeddedFont>
      <p:font typeface="a옛날목욕탕B" panose="02020600000000000000" pitchFamily="18" charset="-127"/>
      <p:regular r:id="rId32"/>
    </p:embeddedFont>
    <p:embeddedFont>
      <p:font typeface="G마켓 산스 TTF Light" panose="02000000000000000000" pitchFamily="2" charset="-127"/>
      <p:regular r:id="rId33"/>
    </p:embeddedFont>
    <p:embeddedFont>
      <p:font typeface="G마켓 산스 Bold" panose="02000000000000000000" pitchFamily="50" charset="-127"/>
      <p:regular r:id="rId34"/>
    </p:embeddedFont>
    <p:embeddedFont>
      <p:font typeface="G마켓 산스 Light" panose="02000000000000000000" pitchFamily="50" charset="-127"/>
      <p:regular r:id="rId35"/>
    </p:embeddedFont>
    <p:embeddedFont>
      <p:font typeface="Segoe UI" panose="020B0502040204020203" pitchFamily="34" charset="0"/>
      <p:regular r:id="rId36"/>
      <p:bold r:id="rId37"/>
      <p:italic r:id="rId38"/>
      <p:boldItalic r:id="rId39"/>
    </p:embeddedFont>
    <p:embeddedFont>
      <p:font typeface="G마켓 산스 TTF Bold" panose="02000000000000000000" pitchFamily="2" charset="-127"/>
      <p:bold r:id="rId40"/>
    </p:embeddedFont>
    <p:embeddedFont>
      <p:font typeface="맑은 고딕" panose="020B0503020000020004" pitchFamily="50" charset="-127"/>
      <p:regular r:id="rId41"/>
      <p:bold r:id="rId42"/>
    </p:embeddedFont>
    <p:embeddedFont>
      <p:font typeface="나눔바른고딕" panose="020B0603020101020101" pitchFamily="50" charset="-127"/>
      <p:regular r:id="rId43"/>
      <p:bold r:id="rId44"/>
    </p:embeddedFont>
    <p:embeddedFont>
      <p:font typeface="HY견고딕" panose="02030600000101010101" pitchFamily="18" charset="-127"/>
      <p:regular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DB18FB4-D122-4FAD-ACFA-EA4F139094DB}">
          <p14:sldIdLst>
            <p14:sldId id="283"/>
            <p14:sldId id="782"/>
          </p14:sldIdLst>
        </p14:section>
        <p14:section name="PR페이지" id="{2955F383-6F4F-4D96-8F5D-5A051B505CAC}">
          <p14:sldIdLst>
            <p14:sldId id="756"/>
            <p14:sldId id="784"/>
            <p14:sldId id="777"/>
            <p14:sldId id="758"/>
            <p14:sldId id="774"/>
            <p14:sldId id="759"/>
            <p14:sldId id="769"/>
            <p14:sldId id="770"/>
            <p14:sldId id="789"/>
            <p14:sldId id="788"/>
            <p14:sldId id="771"/>
            <p14:sldId id="762"/>
            <p14:sldId id="763"/>
            <p14:sldId id="764"/>
            <p14:sldId id="772"/>
            <p14:sldId id="780"/>
            <p14:sldId id="786"/>
            <p14:sldId id="785"/>
            <p14:sldId id="779"/>
            <p14:sldId id="778"/>
            <p14:sldId id="765"/>
            <p14:sldId id="768"/>
          </p14:sldIdLst>
        </p14:section>
        <p14:section name="배너" id="{975A071A-C7A2-4F92-B90C-E3EB3E80B511}">
          <p14:sldIdLst>
            <p14:sldId id="781"/>
            <p14:sldId id="7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91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한혜진" initials="한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6600"/>
    <a:srgbClr val="D9D9D9"/>
    <a:srgbClr val="5B9BD5"/>
    <a:srgbClr val="1D1D1D"/>
    <a:srgbClr val="FF4B4D"/>
    <a:srgbClr val="FC8E91"/>
    <a:srgbClr val="FA3C41"/>
    <a:srgbClr val="FF374D"/>
    <a:srgbClr val="FF2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6400" autoAdjust="0"/>
  </p:normalViewPr>
  <p:slideViewPr>
    <p:cSldViewPr snapToGrid="0">
      <p:cViewPr varScale="1">
        <p:scale>
          <a:sx n="115" d="100"/>
          <a:sy n="115" d="100"/>
        </p:scale>
        <p:origin x="378" y="108"/>
      </p:cViewPr>
      <p:guideLst>
        <p:guide orient="horz" pos="2205"/>
        <p:guide pos="291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6" d="100"/>
          <a:sy n="116" d="100"/>
        </p:scale>
        <p:origin x="211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19413" cy="495300"/>
          </a:xfrm>
          <a:prstGeom prst="rect">
            <a:avLst/>
          </a:prstGeom>
        </p:spPr>
        <p:txBody>
          <a:bodyPr vert="horz" lIns="91433" tIns="45716" rIns="91433" bIns="4571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4763" y="1"/>
            <a:ext cx="2919412" cy="495300"/>
          </a:xfrm>
          <a:prstGeom prst="rect">
            <a:avLst/>
          </a:prstGeom>
        </p:spPr>
        <p:txBody>
          <a:bodyPr vert="horz" lIns="91433" tIns="45716" rIns="91433" bIns="45716" rtlCol="0"/>
          <a:lstStyle>
            <a:lvl1pPr algn="r">
              <a:defRPr sz="1200"/>
            </a:lvl1pPr>
          </a:lstStyle>
          <a:p>
            <a:fld id="{11E8D378-8015-471B-B564-0512C1E95F99}" type="datetimeFigureOut">
              <a:rPr lang="ko-KR" altLang="en-US" smtClean="0"/>
              <a:t>2023-02-16 Thu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371014"/>
            <a:ext cx="2919413" cy="495300"/>
          </a:xfrm>
          <a:prstGeom prst="rect">
            <a:avLst/>
          </a:prstGeom>
        </p:spPr>
        <p:txBody>
          <a:bodyPr vert="horz" lIns="91433" tIns="45716" rIns="91433" bIns="4571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4763" y="9371014"/>
            <a:ext cx="2919412" cy="495300"/>
          </a:xfrm>
          <a:prstGeom prst="rect">
            <a:avLst/>
          </a:prstGeom>
        </p:spPr>
        <p:txBody>
          <a:bodyPr vert="horz" lIns="91433" tIns="45716" rIns="91433" bIns="45716" rtlCol="0" anchor="b"/>
          <a:lstStyle>
            <a:lvl1pPr algn="r">
              <a:defRPr sz="1200"/>
            </a:lvl1pPr>
          </a:lstStyle>
          <a:p>
            <a:fld id="{ED84A370-B5F4-4CB9-BB6B-E4C0A74A96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796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80293" y="132731"/>
            <a:ext cx="2918831" cy="495029"/>
          </a:xfrm>
          <a:prstGeom prst="rect">
            <a:avLst/>
          </a:prstGeom>
        </p:spPr>
        <p:txBody>
          <a:bodyPr vert="horz" lIns="91433" tIns="45716" rIns="91433" bIns="45716" rtlCol="0"/>
          <a:lstStyle>
            <a:lvl1pPr algn="l">
              <a:defRPr sz="1200"/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5341938" y="627063"/>
            <a:ext cx="16186151" cy="9105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3" tIns="45716" rIns="91433" bIns="45716" rtlCol="0" anchor="ctr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4" y="9371287"/>
            <a:ext cx="2918831" cy="495028"/>
          </a:xfrm>
          <a:prstGeom prst="rect">
            <a:avLst/>
          </a:prstGeom>
        </p:spPr>
        <p:txBody>
          <a:bodyPr vert="horz" lIns="91433" tIns="45716" rIns="91433" bIns="45716" rtlCol="0" anchor="b"/>
          <a:lstStyle>
            <a:lvl1pPr algn="r">
              <a:defRPr sz="1200"/>
            </a:lvl1pPr>
          </a:lstStyle>
          <a:p>
            <a:fld id="{961AAA7C-52DF-4DF8-867E-DFE324611CC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머리글 개체 틀 1">
            <a:extLst>
              <a:ext uri="{FF2B5EF4-FFF2-40B4-BE49-F238E27FC236}">
                <a16:creationId xmlns:a16="http://schemas.microsoft.com/office/drawing/2014/main" id="{375E3BC1-B9A6-4911-BE3B-91C1CF35F960}"/>
              </a:ext>
            </a:extLst>
          </p:cNvPr>
          <p:cNvSpPr txBox="1">
            <a:spLocks/>
          </p:cNvSpPr>
          <p:nvPr/>
        </p:nvSpPr>
        <p:spPr>
          <a:xfrm>
            <a:off x="5472150" y="627761"/>
            <a:ext cx="1183322" cy="8180785"/>
          </a:xfrm>
          <a:prstGeom prst="rect">
            <a:avLst/>
          </a:prstGeom>
        </p:spPr>
        <p:txBody>
          <a:bodyPr vert="horz" lIns="91433" tIns="45716" rIns="91433" bIns="45716" rtlCol="0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18586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5343525" y="627063"/>
            <a:ext cx="16189325" cy="91074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577" y="4748165"/>
            <a:ext cx="5388610" cy="3884861"/>
          </a:xfrm>
          <a:prstGeom prst="rect">
            <a:avLst/>
          </a:prstGeom>
        </p:spPr>
        <p:txBody>
          <a:bodyPr lIns="91433" tIns="45716" rIns="91433" bIns="45716"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AA7C-52DF-4DF8-867E-DFE324611CC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828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2023-02-16 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14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2023-02-16 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054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2023-02-16 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2286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194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2466" y="17252"/>
            <a:ext cx="9375134" cy="6813376"/>
          </a:xfrm>
          <a:prstGeom prst="rect">
            <a:avLst/>
          </a:prstGeom>
          <a:noFill/>
          <a:ln w="12700"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052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2023-02-16 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801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2023-02-16 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057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2023-02-16 Thu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805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2023-02-16 Thu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371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2023-02-16 Thu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986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2023-02-16 Thu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122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2023-02-16 Thu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212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2023-02-16 Thu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47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E89D3-4BDC-46C1-8DDF-27BD1096D2BC}" type="datetimeFigureOut">
              <a:rPr lang="ko-KR" altLang="en-US" smtClean="0"/>
              <a:t>2023-02-16 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034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64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raeij.com/police/free/online/view.php?stype=all&amp;ssite_code=2&amp;skind=1&amp;sstatus_free=1&amp;no=883" TargetMode="External"/><Relationship Id="rId2" Type="http://schemas.openxmlformats.org/officeDocument/2006/relationships/hyperlink" Target="https://www.miraeij.com/police/free/online/view.php?stype=all&amp;ssite_code=2&amp;skind=1&amp;sstatus_free=1&amp;no=915" TargetMode="Externa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2028860" y="1553857"/>
            <a:ext cx="8312150" cy="0"/>
          </a:xfrm>
          <a:prstGeom prst="line">
            <a:avLst/>
          </a:prstGeom>
          <a:noFill/>
          <a:ln w="53975">
            <a:solidFill>
              <a:schemeClr val="accent5"/>
            </a:solidFill>
            <a:round/>
            <a:headEnd/>
            <a:tailEnd/>
          </a:ln>
        </p:spPr>
        <p:txBody>
          <a:bodyPr lIns="91423" tIns="45712" rIns="91423" bIns="45712"/>
          <a:lstStyle/>
          <a:p>
            <a:endParaRPr lang="ko-KR" altLang="en-US"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553" y="930680"/>
            <a:ext cx="1617846" cy="505944"/>
          </a:xfrm>
          <a:prstGeom prst="rect">
            <a:avLst/>
          </a:prstGeom>
        </p:spPr>
      </p:pic>
      <p:sp>
        <p:nvSpPr>
          <p:cNvPr id="17" name="Line 3"/>
          <p:cNvSpPr>
            <a:spLocks noChangeShapeType="1"/>
          </p:cNvSpPr>
          <p:nvPr/>
        </p:nvSpPr>
        <p:spPr bwMode="auto">
          <a:xfrm>
            <a:off x="2028860" y="2639318"/>
            <a:ext cx="8312150" cy="0"/>
          </a:xfrm>
          <a:prstGeom prst="line">
            <a:avLst/>
          </a:prstGeom>
          <a:noFill/>
          <a:ln w="53975">
            <a:solidFill>
              <a:schemeClr val="accent5"/>
            </a:solidFill>
            <a:round/>
            <a:headEnd/>
            <a:tailEnd/>
          </a:ln>
        </p:spPr>
        <p:txBody>
          <a:bodyPr lIns="91423" tIns="45712" rIns="91423" bIns="45712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8860" y="1881631"/>
            <a:ext cx="8802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[</a:t>
            </a:r>
            <a:r>
              <a:rPr lang="ko-KR" altLang="en-US" sz="2800" b="1" dirty="0"/>
              <a:t>경찰 승진</a:t>
            </a:r>
            <a:r>
              <a:rPr lang="en-US" altLang="ko-KR" sz="2800" b="1" dirty="0" smtClean="0"/>
              <a:t>] </a:t>
            </a:r>
            <a:r>
              <a:rPr lang="ko-KR" altLang="en-US" sz="2800" b="1" dirty="0" smtClean="0"/>
              <a:t>이미지 메이킹</a:t>
            </a:r>
            <a:r>
              <a:rPr lang="en-US" altLang="ko-KR" sz="2800" b="1" dirty="0" smtClean="0"/>
              <a:t> PR_v2.0</a:t>
            </a:r>
            <a:endParaRPr lang="en-US" altLang="ko-KR" sz="2800" b="1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938671"/>
              </p:ext>
            </p:extLst>
          </p:nvPr>
        </p:nvGraphicFramePr>
        <p:xfrm>
          <a:off x="5020590" y="3724779"/>
          <a:ext cx="5320420" cy="25615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4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6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프로젝트 명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b="1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+mn-ea"/>
                        </a:rPr>
                        <a:t>경찰 승진 </a:t>
                      </a:r>
                      <a:r>
                        <a:rPr lang="ko-KR" altLang="en-US" sz="900" b="1" dirty="0" smtClean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+mn-ea"/>
                        </a:rPr>
                        <a:t>이미지</a:t>
                      </a:r>
                      <a:r>
                        <a:rPr lang="en-US" altLang="ko-KR" sz="900" b="1" dirty="0" smtClean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+mn-ea"/>
                        </a:rPr>
                        <a:t> </a:t>
                      </a:r>
                      <a:r>
                        <a:rPr lang="ko-KR" altLang="en-US" sz="900" b="1" dirty="0" smtClean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+mn-ea"/>
                        </a:rPr>
                        <a:t>메이킹 </a:t>
                      </a:r>
                      <a:r>
                        <a:rPr lang="en-US" altLang="ko-KR" sz="900" b="1" dirty="0" smtClean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+mn-ea"/>
                        </a:rPr>
                        <a:t>PR</a:t>
                      </a:r>
                      <a:endParaRPr lang="ko-KR" altLang="en-US" sz="900" b="1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+mn-ea"/>
                      </a:endParaRPr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버전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V2.0</a:t>
                      </a:r>
                      <a:endParaRPr lang="en-US" altLang="ko-KR" sz="900" dirty="0"/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작성일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2023.02.13</a:t>
                      </a:r>
                      <a:endParaRPr lang="en-US" altLang="ko-KR" sz="900" dirty="0"/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기획 담당자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/>
                        <a:t>온라인 컨텐츠기획팀 </a:t>
                      </a:r>
                      <a:r>
                        <a:rPr lang="ko-KR" altLang="en-US" sz="900" dirty="0" err="1"/>
                        <a:t>박이슬</a:t>
                      </a:r>
                      <a:endParaRPr lang="ko-KR" altLang="en-US" sz="900" dirty="0"/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오픈 예정일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2023.02.17</a:t>
                      </a:r>
                      <a:endParaRPr lang="ko-KR" altLang="en-US" sz="900" dirty="0"/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798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 요약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ko-KR" sz="900" dirty="0"/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0523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402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031605"/>
              </p:ext>
            </p:extLst>
          </p:nvPr>
        </p:nvGraphicFramePr>
        <p:xfrm>
          <a:off x="9476174" y="17756"/>
          <a:ext cx="2654423" cy="2118238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800" spc="0" baseline="0" dirty="0" smtClean="0">
                          <a:latin typeface="+mn-ea"/>
                        </a:rPr>
                        <a:t>https://youtu.be/C0sC7R78iMY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800" spc="0" baseline="0" dirty="0" smtClean="0">
                          <a:latin typeface="+mn-ea"/>
                        </a:rPr>
                        <a:t>https://youtu.be/vEikeGueW1g</a:t>
                      </a: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800" spc="0" baseline="0" dirty="0" smtClean="0">
                          <a:latin typeface="+mn-ea"/>
                        </a:rPr>
                        <a:t>https://youtu.be/PSDXXqC1n40</a:t>
                      </a: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596097" y="421487"/>
            <a:ext cx="7652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02. </a:t>
            </a:r>
            <a:r>
              <a:rPr lang="ko-KR" altLang="en-US" sz="28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경찰 승진을 위한 </a:t>
            </a:r>
            <a:r>
              <a:rPr lang="ko-KR" altLang="en-US" sz="28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현직에게</a:t>
            </a:r>
            <a:r>
              <a:rPr lang="ko-KR" altLang="en-US" sz="28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최적화된 강의</a:t>
            </a:r>
            <a:r>
              <a:rPr lang="en-US" altLang="ko-KR" sz="28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596097" y="945067"/>
            <a:ext cx="76803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715891" y="3892544"/>
            <a:ext cx="2489673" cy="14109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유튜브 영상 영역</a:t>
            </a:r>
            <a:endParaRPr lang="en-US" altLang="ko-KR" sz="1000" dirty="0" smtClean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 smtClean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 smtClean="0"/>
          </a:p>
          <a:p>
            <a:pPr algn="ctr"/>
            <a:endParaRPr lang="en-US" altLang="ko-KR" sz="1000" dirty="0" smtClean="0"/>
          </a:p>
        </p:txBody>
      </p:sp>
      <p:sp>
        <p:nvSpPr>
          <p:cNvPr id="25" name="이등변 삼각형 24"/>
          <p:cNvSpPr/>
          <p:nvPr/>
        </p:nvSpPr>
        <p:spPr>
          <a:xfrm rot="5400000">
            <a:off x="1794867" y="4476473"/>
            <a:ext cx="331720" cy="24311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48" y="1473324"/>
            <a:ext cx="661328" cy="85307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715891" y="1849473"/>
            <a:ext cx="839485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</a:t>
            </a:r>
            <a:r>
              <a:rPr lang="ko-KR" altLang="en-US" sz="2800" dirty="0" smtClean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실무경험 풍부한 현직 출신</a:t>
            </a:r>
            <a:r>
              <a:rPr lang="ko-KR" altLang="en-US" sz="28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만이 할 수 있는</a:t>
            </a:r>
            <a:endParaRPr lang="en-US" altLang="ko-KR" sz="28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20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800" i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</a:t>
            </a:r>
            <a:r>
              <a:rPr lang="ko-KR" altLang="en-US" sz="2800" i="1" dirty="0" smtClean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실제 경험담</a:t>
            </a:r>
            <a:r>
              <a:rPr lang="ko-KR" altLang="en-US" sz="2800" i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을 사례로 한 재미있는 강의</a:t>
            </a:r>
            <a:r>
              <a:rPr lang="en-US" altLang="ko-KR" sz="2800" i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  <a:p>
            <a:pPr algn="ctr"/>
            <a:r>
              <a:rPr lang="ko-KR" altLang="en-US" sz="2800" i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          기억에 오래 남을 수 밖에 없는 강의</a:t>
            </a:r>
            <a:r>
              <a:rPr lang="en-US" altLang="ko-KR" sz="2800" i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728369" y="5398480"/>
            <a:ext cx="2464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</a:t>
            </a:r>
            <a:r>
              <a:rPr lang="ko-KR" altLang="en-US" sz="1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신광은 교수님 </a:t>
            </a:r>
            <a:r>
              <a:rPr lang="ko-KR" altLang="en-US" sz="10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형소법</a:t>
            </a:r>
            <a:r>
              <a:rPr lang="en-US" altLang="ko-KR" sz="1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</a:t>
            </a:r>
          </a:p>
          <a:p>
            <a:pPr algn="ctr"/>
            <a:r>
              <a:rPr lang="ko-KR" altLang="en-US" sz="1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체포와 구속은 왜 두개로 나뉘어 졌을까</a:t>
            </a:r>
            <a:r>
              <a:rPr lang="en-US" altLang="ko-KR" sz="1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?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384464" y="3892544"/>
            <a:ext cx="2489673" cy="14109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유튜브 영상 영역</a:t>
            </a:r>
            <a:endParaRPr lang="en-US" altLang="ko-KR" sz="1000" dirty="0" smtClean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 smtClean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 smtClean="0"/>
          </a:p>
          <a:p>
            <a:pPr algn="ctr"/>
            <a:endParaRPr lang="en-US" altLang="ko-KR" sz="1000" dirty="0" smtClean="0"/>
          </a:p>
        </p:txBody>
      </p:sp>
      <p:sp>
        <p:nvSpPr>
          <p:cNvPr id="17" name="이등변 삼각형 16"/>
          <p:cNvSpPr/>
          <p:nvPr/>
        </p:nvSpPr>
        <p:spPr>
          <a:xfrm rot="5400000">
            <a:off x="4463440" y="4476473"/>
            <a:ext cx="331720" cy="24311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3273708" y="5398480"/>
            <a:ext cx="2711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</a:t>
            </a:r>
            <a:r>
              <a:rPr lang="ko-KR" altLang="en-US" sz="1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신광은 교수님 형법</a:t>
            </a:r>
            <a:r>
              <a:rPr lang="en-US" altLang="ko-KR" sz="1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</a:t>
            </a:r>
          </a:p>
          <a:p>
            <a:pPr algn="ctr"/>
            <a:r>
              <a:rPr lang="ko-KR" altLang="en-US" sz="1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돈이 진짜 없어서 못 갚았는데</a:t>
            </a:r>
            <a:r>
              <a:rPr lang="en-US" altLang="ko-KR" sz="1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.. </a:t>
            </a:r>
            <a:r>
              <a:rPr lang="ko-KR" altLang="en-US" sz="1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이게 사기</a:t>
            </a:r>
            <a:r>
              <a:rPr lang="en-US" altLang="ko-KR" sz="1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??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053038" y="3892544"/>
            <a:ext cx="2489673" cy="14109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유튜브 영상 영역</a:t>
            </a:r>
            <a:endParaRPr lang="en-US" altLang="ko-KR" sz="1000" dirty="0" smtClean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 smtClean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 smtClean="0"/>
          </a:p>
          <a:p>
            <a:pPr algn="ctr"/>
            <a:endParaRPr lang="en-US" altLang="ko-KR" sz="1000" dirty="0" smtClean="0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7132014" y="4481345"/>
            <a:ext cx="331720" cy="24311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6279397" y="5398480"/>
            <a:ext cx="2036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</a:t>
            </a:r>
            <a:r>
              <a:rPr lang="ko-KR" altLang="en-US" sz="1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이관희 교수님 </a:t>
            </a:r>
            <a:r>
              <a:rPr lang="ko-KR" altLang="en-US" sz="10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실무종합</a:t>
            </a:r>
            <a:r>
              <a:rPr lang="en-US" altLang="ko-KR" sz="1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</a:t>
            </a:r>
          </a:p>
          <a:p>
            <a:pPr algn="ctr"/>
            <a:r>
              <a:rPr lang="ko-KR" altLang="en-US" sz="100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완전 공감되는 관료제의 역기능</a:t>
            </a:r>
            <a:endParaRPr lang="en-US" altLang="ko-KR" sz="10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589891" y="3766544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3274670" y="3766544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5987030" y="3766183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3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709596" y="3473795"/>
            <a:ext cx="24824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smtClean="0"/>
              <a:t>1. 신광은 </a:t>
            </a:r>
            <a:r>
              <a:rPr lang="ko-KR" altLang="en-US" sz="800" dirty="0"/>
              <a:t>형사법 </a:t>
            </a:r>
            <a:r>
              <a:rPr lang="ko-KR" altLang="en-US" sz="800" dirty="0" smtClean="0"/>
              <a:t>기본이론</a:t>
            </a:r>
            <a:r>
              <a:rPr lang="en-US" altLang="ko-KR" sz="800" dirty="0" smtClean="0"/>
              <a:t>(23</a:t>
            </a:r>
            <a:r>
              <a:rPr lang="ko-KR" altLang="en-US" sz="800" dirty="0" smtClean="0"/>
              <a:t>년 </a:t>
            </a:r>
            <a:r>
              <a:rPr lang="en-US" altLang="ko-KR" sz="800" dirty="0" smtClean="0"/>
              <a:t>1</a:t>
            </a:r>
            <a:r>
              <a:rPr lang="ko-KR" altLang="en-US" sz="800" dirty="0" smtClean="0"/>
              <a:t>월</a:t>
            </a:r>
            <a:r>
              <a:rPr lang="en-US" altLang="ko-KR" sz="800" dirty="0" smtClean="0"/>
              <a:t>) 13</a:t>
            </a:r>
            <a:r>
              <a:rPr lang="ko-KR" altLang="en-US" sz="800" dirty="0" smtClean="0"/>
              <a:t>강 </a:t>
            </a:r>
            <a:r>
              <a:rPr lang="en-US" altLang="ko-KR" sz="800" dirty="0" smtClean="0"/>
              <a:t>51:12~1:04:23</a:t>
            </a:r>
          </a:p>
          <a:p>
            <a:r>
              <a:rPr lang="en-US" altLang="ko-KR" sz="800" dirty="0" smtClean="0"/>
              <a:t>2. </a:t>
            </a:r>
            <a:r>
              <a:rPr lang="ko-KR" altLang="en-US" sz="800" dirty="0" smtClean="0"/>
              <a:t>신광은 형사법 기본이론</a:t>
            </a:r>
            <a:r>
              <a:rPr lang="en-US" altLang="ko-KR" sz="800" dirty="0" smtClean="0"/>
              <a:t>(22</a:t>
            </a:r>
            <a:r>
              <a:rPr lang="ko-KR" altLang="en-US" sz="800" dirty="0" smtClean="0"/>
              <a:t>년 </a:t>
            </a:r>
            <a:r>
              <a:rPr lang="en-US" altLang="ko-KR" sz="800" dirty="0" smtClean="0"/>
              <a:t>11</a:t>
            </a:r>
            <a:r>
              <a:rPr lang="ko-KR" altLang="en-US" sz="800" dirty="0" smtClean="0"/>
              <a:t>월</a:t>
            </a:r>
            <a:r>
              <a:rPr lang="en-US" altLang="ko-KR" sz="800" dirty="0" smtClean="0"/>
              <a:t>) 62</a:t>
            </a:r>
            <a:r>
              <a:rPr lang="ko-KR" altLang="en-US" sz="800" dirty="0" smtClean="0"/>
              <a:t>강</a:t>
            </a:r>
            <a:endParaRPr lang="en-US" altLang="ko-KR" sz="800" dirty="0" smtClean="0"/>
          </a:p>
          <a:p>
            <a:r>
              <a:rPr lang="en-US" altLang="ko-KR" sz="800" dirty="0" smtClean="0"/>
              <a:t>7:22~10:39</a:t>
            </a:r>
          </a:p>
          <a:p>
            <a:r>
              <a:rPr lang="en-US" altLang="ko-KR" sz="800" dirty="0" smtClean="0"/>
              <a:t>3</a:t>
            </a:r>
            <a:r>
              <a:rPr lang="ko-KR" altLang="en-US" sz="800" dirty="0" smtClean="0"/>
              <a:t>. </a:t>
            </a:r>
            <a:r>
              <a:rPr lang="ko-KR" altLang="en-US" sz="800" dirty="0"/>
              <a:t>이관희 </a:t>
            </a:r>
            <a:r>
              <a:rPr lang="ko-KR" altLang="en-US" sz="800" dirty="0" err="1"/>
              <a:t>실무종합</a:t>
            </a:r>
            <a:r>
              <a:rPr lang="ko-KR" altLang="en-US" sz="800" dirty="0"/>
              <a:t> </a:t>
            </a:r>
            <a:r>
              <a:rPr lang="ko-KR" altLang="en-US" sz="800" dirty="0" smtClean="0"/>
              <a:t>신규 촬영</a:t>
            </a:r>
            <a:endParaRPr lang="ko-KR" altLang="en-US" sz="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3154996" y="1094107"/>
            <a:ext cx="28980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11</a:t>
            </a:r>
            <a:r>
              <a:rPr lang="ko-KR" altLang="en-US" sz="1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월 기본이론 </a:t>
            </a:r>
            <a:r>
              <a:rPr lang="en-US" altLang="ko-KR" sz="1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62</a:t>
            </a:r>
            <a:r>
              <a:rPr lang="ko-KR" altLang="en-US" sz="1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강 고소장 </a:t>
            </a:r>
            <a:r>
              <a:rPr lang="ko-KR" altLang="en-US" sz="10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수사썰</a:t>
            </a:r>
            <a:endParaRPr lang="en-US" altLang="ko-KR" sz="10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0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en-US" altLang="ko-KR" sz="1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7:22(</a:t>
            </a:r>
            <a:r>
              <a:rPr lang="ko-KR" altLang="en-US" sz="1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나중에 여러분</a:t>
            </a:r>
            <a:r>
              <a:rPr lang="en-US" altLang="ko-KR" sz="1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 ~ 10:39(</a:t>
            </a:r>
            <a:r>
              <a:rPr lang="ko-KR" altLang="en-US" sz="1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그걸 알아 두시고</a:t>
            </a:r>
            <a:r>
              <a:rPr lang="en-US" altLang="ko-KR" sz="1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3386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62522"/>
              </p:ext>
            </p:extLst>
          </p:nvPr>
        </p:nvGraphicFramePr>
        <p:xfrm>
          <a:off x="9476174" y="17756"/>
          <a:ext cx="2654423" cy="2118238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800" spc="0" baseline="0" dirty="0" smtClean="0">
                          <a:latin typeface="+mn-ea"/>
                        </a:rPr>
                        <a:t>https://youtu.be/DKykC_tJDwc</a:t>
                      </a:r>
                      <a:endParaRPr lang="en-US" altLang="ko-KR" sz="800" spc="0" baseline="0" dirty="0" smtClean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800" spc="0" baseline="0" dirty="0" smtClean="0">
                          <a:latin typeface="+mn-ea"/>
                        </a:rPr>
                        <a:t>https://youtu.be/i_BHMthA2tE</a:t>
                      </a: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9" y="853924"/>
            <a:ext cx="697261" cy="8530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824477" y="1154160"/>
            <a:ext cx="839452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</a:t>
            </a:r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</a:t>
            </a:r>
            <a:r>
              <a:rPr lang="en-US" altLang="ko-KR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r>
              <a:rPr lang="ko-KR" altLang="en-US" sz="28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승진</a:t>
            </a:r>
            <a:r>
              <a:rPr lang="en-US" altLang="ko-KR" sz="28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28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채용시험 </a:t>
            </a:r>
            <a:r>
              <a:rPr lang="ko-KR" altLang="en-US" sz="2800" dirty="0" smtClean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출제위원</a:t>
            </a:r>
            <a:r>
              <a:rPr lang="ko-KR" altLang="en-US" sz="28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 정확하게 짚어주는</a:t>
            </a:r>
            <a:endParaRPr lang="en-US" altLang="ko-KR" sz="28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20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800" i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</a:t>
            </a:r>
            <a:r>
              <a:rPr lang="ko-KR" altLang="en-US" sz="2800" i="1" dirty="0" smtClean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출제 포인트와 출제 경향</a:t>
            </a:r>
            <a:r>
              <a:rPr lang="en-US" altLang="ko-KR" sz="2800" i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  <a:p>
            <a:r>
              <a:rPr lang="en-US" altLang="ko-KR" sz="2800" i="1" dirty="0" smtClean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       </a:t>
            </a:r>
            <a:r>
              <a:rPr lang="ko-KR" altLang="en-US" sz="2800" i="1" dirty="0" smtClean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출제자의 눈</a:t>
            </a:r>
            <a:r>
              <a:rPr lang="ko-KR" altLang="en-US" sz="2800" i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으로 꿰뚫어보는 </a:t>
            </a:r>
            <a:r>
              <a:rPr lang="en-US" altLang="ko-KR" sz="2800" i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2024 </a:t>
            </a:r>
            <a:r>
              <a:rPr lang="ko-KR" altLang="en-US" sz="2800" i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승진 시험</a:t>
            </a:r>
            <a:r>
              <a:rPr lang="en-US" altLang="ko-KR" sz="2800" i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1925651" y="3147167"/>
            <a:ext cx="2489673" cy="14109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유튜브 영상 영역</a:t>
            </a:r>
            <a:endParaRPr lang="en-US" altLang="ko-KR" sz="1000" dirty="0" smtClean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 smtClean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 smtClean="0"/>
          </a:p>
          <a:p>
            <a:pPr algn="ctr"/>
            <a:endParaRPr lang="en-US" altLang="ko-KR" sz="1000" dirty="0" smtClean="0"/>
          </a:p>
        </p:txBody>
      </p:sp>
      <p:sp>
        <p:nvSpPr>
          <p:cNvPr id="42" name="이등변 삼각형 41"/>
          <p:cNvSpPr/>
          <p:nvPr/>
        </p:nvSpPr>
        <p:spPr>
          <a:xfrm rot="5400000">
            <a:off x="3004627" y="3731096"/>
            <a:ext cx="331720" cy="24311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1938129" y="4653103"/>
            <a:ext cx="24647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</a:t>
            </a:r>
            <a:r>
              <a:rPr lang="ko-KR" altLang="en-US" sz="1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신광은 교수님 형사법</a:t>
            </a:r>
            <a:r>
              <a:rPr lang="en-US" altLang="ko-KR" sz="1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</a:t>
            </a:r>
          </a:p>
          <a:p>
            <a:pPr algn="ctr"/>
            <a:r>
              <a:rPr lang="ko-KR" altLang="en-US" sz="1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저도 </a:t>
            </a:r>
            <a:r>
              <a:rPr lang="ko-KR" altLang="en-US" sz="1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출제위원 해봐서 알아요</a:t>
            </a:r>
            <a:endParaRPr lang="en-US" altLang="ko-KR" sz="10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문제풀이 </a:t>
            </a:r>
            <a:r>
              <a:rPr lang="ko-KR" altLang="en-US" sz="1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무조건 이렇게 공부해야 돼</a:t>
            </a:r>
            <a:r>
              <a:rPr lang="en-US" altLang="ko-KR" sz="1000" i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5245649" y="3147167"/>
            <a:ext cx="2489673" cy="14109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유튜브 영상 영역</a:t>
            </a:r>
            <a:endParaRPr lang="en-US" altLang="ko-KR" sz="1000" dirty="0" smtClean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 smtClean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 smtClean="0"/>
          </a:p>
          <a:p>
            <a:pPr algn="ctr"/>
            <a:endParaRPr lang="en-US" altLang="ko-KR" sz="1000" dirty="0" smtClean="0"/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324625" y="3731096"/>
            <a:ext cx="331720" cy="24311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5472008" y="4653103"/>
            <a:ext cx="20369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</a:t>
            </a:r>
            <a:r>
              <a:rPr lang="ko-KR" altLang="en-US" sz="1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이관희 교수님 </a:t>
            </a:r>
            <a:r>
              <a:rPr lang="ko-KR" altLang="en-US" sz="10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실무종합</a:t>
            </a:r>
            <a:r>
              <a:rPr lang="en-US" altLang="ko-KR" sz="1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</a:t>
            </a:r>
          </a:p>
          <a:p>
            <a:pPr algn="ctr"/>
            <a:r>
              <a:rPr lang="ko-KR" altLang="en-US" sz="1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실제 출제위원이 말하는</a:t>
            </a:r>
            <a:endParaRPr lang="en-US" altLang="ko-KR" sz="10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en-US" altLang="ko-KR" sz="1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“</a:t>
            </a:r>
            <a:r>
              <a:rPr lang="ko-KR" altLang="en-US" sz="1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승진 시험 문제 이렇게 냅니다</a:t>
            </a:r>
            <a:r>
              <a:rPr lang="en-US" altLang="ko-KR" sz="1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.”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1799651" y="3052206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5119649" y="3052206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9709596" y="3473795"/>
            <a:ext cx="24824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smtClean="0"/>
              <a:t>1. 신광은 </a:t>
            </a:r>
            <a:r>
              <a:rPr lang="ko-KR" altLang="en-US" sz="800" dirty="0"/>
              <a:t>형사법 </a:t>
            </a:r>
            <a:r>
              <a:rPr lang="en-US" altLang="ko-KR" sz="800" dirty="0" smtClean="0"/>
              <a:t>2</a:t>
            </a:r>
            <a:r>
              <a:rPr lang="ko-KR" altLang="en-US" sz="800" dirty="0" smtClean="0"/>
              <a:t>단계 </a:t>
            </a:r>
            <a:r>
              <a:rPr lang="en-US" altLang="ko-KR" sz="800" dirty="0" smtClean="0"/>
              <a:t>17</a:t>
            </a:r>
            <a:r>
              <a:rPr lang="ko-KR" altLang="en-US" sz="800" dirty="0" smtClean="0"/>
              <a:t>강</a:t>
            </a:r>
            <a:endParaRPr lang="en-US" altLang="ko-KR" sz="800" dirty="0" smtClean="0"/>
          </a:p>
          <a:p>
            <a:r>
              <a:rPr lang="en-US" altLang="ko-KR" sz="800" dirty="0" smtClean="0"/>
              <a:t>26:45~31:19</a:t>
            </a:r>
          </a:p>
          <a:p>
            <a:r>
              <a:rPr lang="en-US" altLang="ko-KR" sz="800" dirty="0" smtClean="0"/>
              <a:t>2</a:t>
            </a:r>
            <a:r>
              <a:rPr lang="ko-KR" altLang="en-US" sz="800" dirty="0" smtClean="0"/>
              <a:t>. </a:t>
            </a:r>
            <a:r>
              <a:rPr lang="ko-KR" altLang="en-US" sz="800" dirty="0"/>
              <a:t>이관희 </a:t>
            </a:r>
            <a:r>
              <a:rPr lang="ko-KR" altLang="en-US" sz="800" dirty="0" err="1"/>
              <a:t>실무종합</a:t>
            </a:r>
            <a:r>
              <a:rPr lang="ko-KR" altLang="en-US" sz="800" dirty="0"/>
              <a:t> </a:t>
            </a:r>
            <a:r>
              <a:rPr lang="ko-KR" altLang="en-US" sz="800" dirty="0" smtClean="0"/>
              <a:t>신규 촬영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009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863317"/>
              </p:ext>
            </p:extLst>
          </p:nvPr>
        </p:nvGraphicFramePr>
        <p:xfrm>
          <a:off x="9476174" y="17756"/>
          <a:ext cx="2654423" cy="2118238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800" spc="0" baseline="0" dirty="0" smtClean="0">
                          <a:latin typeface="+mn-ea"/>
                        </a:rPr>
                        <a:t>https://youtu.be/BNUdRQi_UZM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800" spc="0" baseline="0" dirty="0" smtClean="0">
                          <a:latin typeface="+mn-ea"/>
                        </a:rPr>
                        <a:t>https://youtu.be/9DY4Eqm8iCU</a:t>
                      </a: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800" spc="0" baseline="0" dirty="0" smtClean="0">
                          <a:latin typeface="+mn-ea"/>
                        </a:rPr>
                        <a:t>https://youtu.be/V_4IcCxLEXg</a:t>
                      </a: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spc="0" baseline="0" dirty="0" smtClean="0">
                          <a:latin typeface="+mn-ea"/>
                        </a:rPr>
                        <a:t>https://youtu.be/RYsRe7ZT9Bk</a:t>
                      </a: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266623" y="362093"/>
            <a:ext cx="9218746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업무와 공부를 병행해야하는 바쁜 </a:t>
            </a:r>
            <a:r>
              <a:rPr lang="ko-KR" altLang="en-US" sz="28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현직에게</a:t>
            </a:r>
            <a:r>
              <a:rPr lang="ko-KR" altLang="en-US" sz="28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딱 맞는</a:t>
            </a:r>
            <a:endParaRPr lang="en-US" altLang="ko-KR" sz="28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2000" i="1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3200" i="1" dirty="0" smtClean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듣기만해도</a:t>
            </a:r>
            <a:r>
              <a:rPr lang="ko-KR" altLang="en-US" sz="3200" i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저절로 </a:t>
            </a:r>
            <a:r>
              <a:rPr lang="ko-KR" altLang="en-US" sz="3200" i="1" dirty="0" smtClean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외워지는</a:t>
            </a:r>
            <a:r>
              <a:rPr lang="ko-KR" altLang="en-US" sz="3200" i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이해 중심의 강의</a:t>
            </a:r>
            <a:r>
              <a:rPr lang="en-US" altLang="ko-KR" sz="3200" i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  <a:p>
            <a:pPr algn="ctr"/>
            <a:endParaRPr lang="en-US" altLang="ko-KR" sz="500" i="1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2800" i="1" dirty="0" smtClean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암기가 필요한 부분</a:t>
            </a:r>
            <a:r>
              <a:rPr lang="ko-KR" altLang="en-US" sz="2800" i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은 시간을 확 줄일 수 있는 </a:t>
            </a:r>
            <a:r>
              <a:rPr lang="ko-KR" altLang="en-US" sz="2800" i="1" dirty="0" smtClean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두문자로</a:t>
            </a:r>
            <a:r>
              <a:rPr lang="en-US" altLang="ko-KR" sz="2800" i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659174" y="2470073"/>
            <a:ext cx="2491200" cy="1411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유튜브 영상 영역</a:t>
            </a:r>
            <a:endParaRPr lang="en-US" altLang="ko-KR" sz="1000" dirty="0" smtClean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 smtClean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 smtClean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 smtClean="0"/>
          </a:p>
          <a:p>
            <a:pPr algn="ctr"/>
            <a:endParaRPr lang="en-US" altLang="ko-KR" sz="1000" dirty="0" smtClean="0"/>
          </a:p>
        </p:txBody>
      </p:sp>
      <p:sp>
        <p:nvSpPr>
          <p:cNvPr id="25" name="이등변 삼각형 24"/>
          <p:cNvSpPr/>
          <p:nvPr/>
        </p:nvSpPr>
        <p:spPr>
          <a:xfrm rot="5400000">
            <a:off x="2740197" y="3054115"/>
            <a:ext cx="331720" cy="24311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22" y="76186"/>
            <a:ext cx="704316" cy="8137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1416507" y="3944345"/>
            <a:ext cx="29907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</a:t>
            </a:r>
            <a:r>
              <a:rPr lang="ko-KR" altLang="en-US" sz="11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신광은 교수님 형법</a:t>
            </a:r>
            <a:r>
              <a:rPr lang="en-US" altLang="ko-KR" sz="11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</a:t>
            </a:r>
          </a:p>
          <a:p>
            <a:pPr algn="ctr"/>
            <a:r>
              <a:rPr lang="ko-KR" altLang="en-US" sz="11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우연 방위 학설을 이렇게 쉽게</a:t>
            </a:r>
            <a:r>
              <a:rPr lang="en-US" altLang="ko-KR" sz="11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?!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047095" y="2463752"/>
            <a:ext cx="2491200" cy="1411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유튜브 영상 영역</a:t>
            </a:r>
            <a:endParaRPr lang="en-US" altLang="ko-KR" sz="1000" dirty="0" smtClean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 smtClean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 smtClean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 smtClean="0"/>
          </a:p>
          <a:p>
            <a:pPr algn="ctr"/>
            <a:endParaRPr lang="en-US" altLang="ko-KR" sz="1000" dirty="0" smtClean="0"/>
          </a:p>
        </p:txBody>
      </p:sp>
      <p:sp>
        <p:nvSpPr>
          <p:cNvPr id="16" name="이등변 삼각형 15"/>
          <p:cNvSpPr/>
          <p:nvPr/>
        </p:nvSpPr>
        <p:spPr>
          <a:xfrm rot="5400000">
            <a:off x="6139185" y="3054115"/>
            <a:ext cx="331720" cy="24311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4672480" y="3950666"/>
            <a:ext cx="32404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</a:t>
            </a:r>
            <a:r>
              <a:rPr lang="ko-KR" altLang="en-US" sz="11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신광은 교수님 </a:t>
            </a:r>
            <a:r>
              <a:rPr lang="ko-KR" altLang="en-US" sz="11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형소법</a:t>
            </a:r>
            <a:r>
              <a:rPr lang="en-US" altLang="ko-KR" sz="11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</a:t>
            </a:r>
          </a:p>
          <a:p>
            <a:pPr algn="ctr"/>
            <a:r>
              <a:rPr lang="ko-KR" altLang="en-US" sz="11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형소법</a:t>
            </a:r>
            <a:r>
              <a:rPr lang="ko-KR" altLang="en-US" sz="11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공부하는데 </a:t>
            </a:r>
            <a:r>
              <a:rPr lang="en-US" altLang="ko-KR" sz="11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‘</a:t>
            </a:r>
            <a:r>
              <a:rPr lang="ko-KR" altLang="en-US" sz="11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소양탄심히추훼</a:t>
            </a:r>
            <a:r>
              <a:rPr lang="en-US" altLang="ko-KR" sz="11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…’</a:t>
            </a:r>
            <a:r>
              <a:rPr lang="ko-KR" altLang="en-US" sz="11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몰라</a:t>
            </a:r>
            <a:r>
              <a:rPr lang="en-US" altLang="ko-KR" sz="11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?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659174" y="4633330"/>
            <a:ext cx="2491200" cy="1411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유튜브 영상 영역</a:t>
            </a:r>
            <a:endParaRPr lang="en-US" altLang="ko-KR" sz="1000" dirty="0" smtClean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 smtClean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 smtClean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 smtClean="0"/>
          </a:p>
          <a:p>
            <a:pPr algn="ctr"/>
            <a:endParaRPr lang="en-US" altLang="ko-KR" sz="1000" dirty="0" smtClean="0"/>
          </a:p>
        </p:txBody>
      </p:sp>
      <p:sp>
        <p:nvSpPr>
          <p:cNvPr id="19" name="이등변 삼각형 18"/>
          <p:cNvSpPr/>
          <p:nvPr/>
        </p:nvSpPr>
        <p:spPr>
          <a:xfrm rot="5400000">
            <a:off x="2732153" y="5256958"/>
            <a:ext cx="331720" cy="24311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1416507" y="6087184"/>
            <a:ext cx="29458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</a:t>
            </a:r>
            <a:r>
              <a:rPr lang="ko-KR" altLang="en-US" sz="11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이관희 교수님 </a:t>
            </a:r>
            <a:r>
              <a:rPr lang="ko-KR" altLang="en-US" sz="11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실무종합</a:t>
            </a:r>
            <a:r>
              <a:rPr lang="en-US" altLang="ko-KR" sz="11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</a:t>
            </a:r>
          </a:p>
          <a:p>
            <a:pPr algn="ctr"/>
            <a:r>
              <a:rPr lang="ko-KR" altLang="en-US" sz="11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경무사</a:t>
            </a:r>
            <a:r>
              <a:rPr lang="en-US" altLang="ko-KR" sz="11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? </a:t>
            </a:r>
            <a:r>
              <a:rPr lang="ko-KR" altLang="en-US" sz="11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경무관</a:t>
            </a:r>
            <a:r>
              <a:rPr lang="en-US" altLang="ko-KR" sz="11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? </a:t>
            </a:r>
            <a:r>
              <a:rPr lang="ko-KR" altLang="en-US" sz="11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이거 들으면 바로 </a:t>
            </a:r>
            <a:r>
              <a:rPr lang="ko-KR" altLang="en-US" sz="11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외워짐</a:t>
            </a:r>
            <a:r>
              <a:rPr lang="en-US" altLang="ko-KR" sz="11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047095" y="4633330"/>
            <a:ext cx="2491200" cy="1411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유튜브 영상 영역</a:t>
            </a:r>
            <a:endParaRPr lang="en-US" altLang="ko-KR" sz="1000" dirty="0" smtClean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 smtClean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 smtClean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 smtClean="0"/>
          </a:p>
          <a:p>
            <a:pPr algn="ctr"/>
            <a:endParaRPr lang="en-US" altLang="ko-KR" sz="1000" dirty="0" smtClean="0"/>
          </a:p>
        </p:txBody>
      </p:sp>
      <p:sp>
        <p:nvSpPr>
          <p:cNvPr id="22" name="이등변 삼각형 21"/>
          <p:cNvSpPr/>
          <p:nvPr/>
        </p:nvSpPr>
        <p:spPr>
          <a:xfrm rot="5400000">
            <a:off x="6134586" y="5256958"/>
            <a:ext cx="331720" cy="24311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4819772" y="6100129"/>
            <a:ext cx="29458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</a:t>
            </a:r>
            <a:r>
              <a:rPr lang="ko-KR" altLang="en-US" sz="11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정태정</a:t>
            </a:r>
            <a:r>
              <a:rPr lang="ko-KR" altLang="en-US" sz="11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교수님 </a:t>
            </a:r>
            <a:r>
              <a:rPr lang="ko-KR" altLang="en-US" sz="11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실무종합</a:t>
            </a:r>
            <a:r>
              <a:rPr lang="en-US" altLang="ko-KR" sz="11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</a:t>
            </a:r>
          </a:p>
          <a:p>
            <a:pPr algn="ctr"/>
            <a:r>
              <a:rPr lang="ko-KR" altLang="en-US" sz="11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신뢰보호원칙</a:t>
            </a:r>
            <a:r>
              <a:rPr lang="en-US" altLang="ko-KR" sz="11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  <a:r>
              <a:rPr lang="en-US" altLang="ko-KR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1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어려울 게 하나도 없어</a:t>
            </a:r>
            <a:r>
              <a:rPr lang="en-US" altLang="ko-KR" sz="11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9476174" y="2503267"/>
            <a:ext cx="2662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smtClean="0"/>
              <a:t>1. 신광은 </a:t>
            </a:r>
            <a:r>
              <a:rPr lang="ko-KR" altLang="en-US" sz="800" dirty="0"/>
              <a:t>형사법 문제풀이 2단계 4강 </a:t>
            </a:r>
            <a:r>
              <a:rPr lang="ko-KR" altLang="en-US" sz="800" dirty="0" smtClean="0"/>
              <a:t>41:45~50:07</a:t>
            </a:r>
            <a:endParaRPr lang="en-US" altLang="ko-KR" sz="800" dirty="0" smtClean="0"/>
          </a:p>
          <a:p>
            <a:r>
              <a:rPr lang="en-US" altLang="ko-KR" sz="800" dirty="0" smtClean="0"/>
              <a:t>2. </a:t>
            </a:r>
            <a:r>
              <a:rPr lang="ko-KR" altLang="en-US" sz="800" dirty="0"/>
              <a:t>신광은 형사법 </a:t>
            </a:r>
            <a:r>
              <a:rPr lang="ko-KR" altLang="en-US" sz="800" dirty="0" err="1"/>
              <a:t>심화기출</a:t>
            </a:r>
            <a:r>
              <a:rPr lang="ko-KR" altLang="en-US" sz="800" dirty="0"/>
              <a:t> 6강 </a:t>
            </a:r>
            <a:r>
              <a:rPr lang="ko-KR" altLang="en-US" sz="800" dirty="0" smtClean="0"/>
              <a:t>14:07~18:23</a:t>
            </a:r>
            <a:endParaRPr lang="ko-KR" altLang="en-US" sz="800" dirty="0"/>
          </a:p>
          <a:p>
            <a:r>
              <a:rPr lang="en-US" altLang="ko-KR" sz="800" dirty="0" smtClean="0"/>
              <a:t>3</a:t>
            </a:r>
            <a:r>
              <a:rPr lang="ko-KR" altLang="en-US" sz="800" dirty="0" smtClean="0"/>
              <a:t>. </a:t>
            </a:r>
            <a:r>
              <a:rPr lang="ko-KR" altLang="en-US" sz="800" dirty="0"/>
              <a:t>이관희 </a:t>
            </a:r>
            <a:r>
              <a:rPr lang="ko-KR" altLang="en-US" sz="800" dirty="0" err="1"/>
              <a:t>실무종합</a:t>
            </a:r>
            <a:r>
              <a:rPr lang="ko-KR" altLang="en-US" sz="800" dirty="0"/>
              <a:t> </a:t>
            </a:r>
            <a:r>
              <a:rPr lang="ko-KR" altLang="en-US" sz="800" dirty="0" err="1"/>
              <a:t>한국경찰사</a:t>
            </a:r>
            <a:r>
              <a:rPr lang="ko-KR" altLang="en-US" sz="800" dirty="0"/>
              <a:t> 1강 </a:t>
            </a:r>
            <a:r>
              <a:rPr lang="en-US" altLang="ko-KR" sz="800" dirty="0" smtClean="0"/>
              <a:t>27:10~</a:t>
            </a:r>
            <a:r>
              <a:rPr lang="ko-KR" altLang="en-US" sz="800" dirty="0" smtClean="0"/>
              <a:t>31:35</a:t>
            </a:r>
            <a:endParaRPr lang="en-US" altLang="ko-KR" sz="800" dirty="0" smtClean="0"/>
          </a:p>
          <a:p>
            <a:r>
              <a:rPr lang="en-US" altLang="ko-KR" sz="800" dirty="0" smtClean="0"/>
              <a:t>4. </a:t>
            </a:r>
            <a:r>
              <a:rPr lang="ko-KR" altLang="en-US" sz="800" dirty="0" err="1" smtClean="0"/>
              <a:t>정태정</a:t>
            </a:r>
            <a:r>
              <a:rPr lang="ko-KR" altLang="en-US" sz="800" dirty="0" smtClean="0"/>
              <a:t> </a:t>
            </a:r>
            <a:r>
              <a:rPr lang="ko-KR" altLang="en-US" sz="800" dirty="0" err="1" smtClean="0"/>
              <a:t>실무종합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3</a:t>
            </a:r>
            <a:r>
              <a:rPr lang="ko-KR" altLang="en-US" sz="800" dirty="0" smtClean="0"/>
              <a:t>개년 </a:t>
            </a:r>
            <a:r>
              <a:rPr lang="ko-KR" altLang="en-US" sz="800" dirty="0" err="1" smtClean="0"/>
              <a:t>기출풀이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4</a:t>
            </a:r>
            <a:r>
              <a:rPr lang="ko-KR" altLang="en-US" sz="800" dirty="0" smtClean="0"/>
              <a:t>강 </a:t>
            </a:r>
            <a:r>
              <a:rPr lang="en-US" altLang="ko-KR" sz="800" dirty="0" smtClean="0"/>
              <a:t>19:45~27:16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1433133" y="2393546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4888298" y="2356878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1447625" y="4524087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3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4875996" y="4577731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4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15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598914"/>
              </p:ext>
            </p:extLst>
          </p:nvPr>
        </p:nvGraphicFramePr>
        <p:xfrm>
          <a:off x="9476174" y="17756"/>
          <a:ext cx="2654423" cy="2904170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800" dirty="0" smtClean="0"/>
                        <a:t>- </a:t>
                      </a:r>
                      <a:r>
                        <a:rPr lang="ko-KR" altLang="en-US" sz="800" dirty="0" err="1" smtClean="0"/>
                        <a:t>전달드린</a:t>
                      </a:r>
                      <a:r>
                        <a:rPr lang="ko-KR" altLang="en-US" sz="800" dirty="0" smtClean="0"/>
                        <a:t> 적중 이미지에 모두 완벽 적중 도장 박아서 롤링 </a:t>
                      </a:r>
                      <a:r>
                        <a:rPr lang="en-US" altLang="ko-KR" sz="800" dirty="0" smtClean="0"/>
                        <a:t>(</a:t>
                      </a:r>
                      <a:r>
                        <a:rPr lang="ko-KR" altLang="en-US" sz="800" dirty="0" smtClean="0"/>
                        <a:t>이미지 총 </a:t>
                      </a:r>
                      <a:r>
                        <a:rPr lang="en-US" altLang="ko-KR" sz="800" dirty="0" smtClean="0"/>
                        <a:t>8</a:t>
                      </a:r>
                      <a:r>
                        <a:rPr lang="ko-KR" altLang="en-US" sz="800" dirty="0" smtClean="0"/>
                        <a:t>개</a:t>
                      </a:r>
                      <a:r>
                        <a:rPr lang="en-US" altLang="ko-KR" sz="800" dirty="0" smtClean="0"/>
                        <a:t>)</a:t>
                      </a:r>
                    </a:p>
                    <a:p>
                      <a:pPr algn="l"/>
                      <a:endParaRPr lang="en-US" altLang="ko-KR" sz="800" dirty="0" smtClean="0"/>
                    </a:p>
                    <a:p>
                      <a:pPr algn="l"/>
                      <a:r>
                        <a:rPr lang="en-US" altLang="ko-KR" sz="800" dirty="0" smtClean="0"/>
                        <a:t>*</a:t>
                      </a:r>
                      <a:r>
                        <a:rPr lang="ko-KR" altLang="en-US" sz="800" dirty="0" smtClean="0"/>
                        <a:t>형법</a:t>
                      </a:r>
                      <a:r>
                        <a:rPr lang="en-US" altLang="ko-KR" sz="800" dirty="0" smtClean="0"/>
                        <a:t>, </a:t>
                      </a:r>
                      <a:r>
                        <a:rPr lang="ko-KR" altLang="en-US" sz="800" dirty="0" err="1" smtClean="0"/>
                        <a:t>형소법</a:t>
                      </a:r>
                      <a:r>
                        <a:rPr lang="ko-KR" altLang="en-US" sz="800" dirty="0" smtClean="0"/>
                        <a:t> 각 </a:t>
                      </a:r>
                      <a:r>
                        <a:rPr lang="en-US" altLang="ko-KR" sz="800" dirty="0" smtClean="0"/>
                        <a:t>3</a:t>
                      </a:r>
                      <a:r>
                        <a:rPr lang="ko-KR" altLang="en-US" sz="800" dirty="0" smtClean="0"/>
                        <a:t>개 </a:t>
                      </a:r>
                      <a:r>
                        <a:rPr lang="en-US" altLang="ko-KR" sz="800" dirty="0" smtClean="0"/>
                        <a:t>/ </a:t>
                      </a:r>
                      <a:r>
                        <a:rPr lang="ko-KR" altLang="en-US" sz="800" dirty="0" err="1" smtClean="0"/>
                        <a:t>실무종합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2</a:t>
                      </a:r>
                      <a:r>
                        <a:rPr lang="ko-KR" altLang="en-US" sz="800" dirty="0" smtClean="0"/>
                        <a:t>개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ko-KR" altLang="en-US" sz="800" dirty="0" smtClean="0"/>
                        <a:t>좌우 화살표로 이동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691782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ko-KR" sz="800" spc="0" baseline="0" dirty="0" smtClean="0">
                          <a:latin typeface="+mn-ea"/>
                        </a:rPr>
                        <a:t>https://www.miraeij.com/police/center/notice/view.php?ssite_code=1&amp;no=178</a:t>
                      </a: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spc="0" baseline="0" dirty="0" smtClean="0">
                          <a:latin typeface="+mn-ea"/>
                        </a:rPr>
                        <a:t>https://www.miraeij.com/police/center/notice/view.php?ssite_code=1&amp;no=179</a:t>
                      </a:r>
                      <a:endParaRPr lang="ko-KR" altLang="en-US" sz="800" spc="0" baseline="0" dirty="0" smtClean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596097" y="355475"/>
            <a:ext cx="7652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03. 2023 </a:t>
            </a:r>
            <a:r>
              <a:rPr lang="ko-KR" altLang="en-US" sz="28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승진 시험으로 이미 증명한 완벽 적중</a:t>
            </a:r>
            <a:r>
              <a:rPr lang="en-US" altLang="ko-KR" sz="28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596097" y="879055"/>
            <a:ext cx="76803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727253" y="1309377"/>
            <a:ext cx="7844358" cy="46908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298667" y="2798452"/>
            <a:ext cx="857171" cy="1712686"/>
            <a:chOff x="348129" y="2656114"/>
            <a:chExt cx="857171" cy="1712686"/>
          </a:xfrm>
        </p:grpSpPr>
        <p:cxnSp>
          <p:nvCxnSpPr>
            <p:cNvPr id="4" name="직선 연결선 3"/>
            <p:cNvCxnSpPr/>
            <p:nvPr/>
          </p:nvCxnSpPr>
          <p:spPr>
            <a:xfrm flipH="1">
              <a:off x="348957" y="2656114"/>
              <a:ext cx="856343" cy="856343"/>
            </a:xfrm>
            <a:prstGeom prst="line">
              <a:avLst/>
            </a:prstGeom>
            <a:ln w="7620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H="1" flipV="1">
              <a:off x="348129" y="3512457"/>
              <a:ext cx="856343" cy="856343"/>
            </a:xfrm>
            <a:prstGeom prst="line">
              <a:avLst/>
            </a:prstGeom>
            <a:ln w="7620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/>
          <p:cNvGrpSpPr/>
          <p:nvPr/>
        </p:nvGrpSpPr>
        <p:grpSpPr>
          <a:xfrm flipH="1">
            <a:off x="8226555" y="2798452"/>
            <a:ext cx="857171" cy="1712686"/>
            <a:chOff x="348129" y="2656114"/>
            <a:chExt cx="857171" cy="1712686"/>
          </a:xfrm>
        </p:grpSpPr>
        <p:cxnSp>
          <p:nvCxnSpPr>
            <p:cNvPr id="11" name="직선 연결선 10"/>
            <p:cNvCxnSpPr/>
            <p:nvPr/>
          </p:nvCxnSpPr>
          <p:spPr>
            <a:xfrm flipH="1">
              <a:off x="348957" y="2656114"/>
              <a:ext cx="856343" cy="856343"/>
            </a:xfrm>
            <a:prstGeom prst="line">
              <a:avLst/>
            </a:prstGeom>
            <a:ln w="7620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 flipH="1" flipV="1">
              <a:off x="348129" y="3512457"/>
              <a:ext cx="856343" cy="856343"/>
            </a:xfrm>
            <a:prstGeom prst="line">
              <a:avLst/>
            </a:prstGeom>
            <a:ln w="7620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40" y="1615606"/>
            <a:ext cx="6740056" cy="4078378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6348658" y="2545111"/>
            <a:ext cx="1537855" cy="1537855"/>
            <a:chOff x="9687190" y="3293466"/>
            <a:chExt cx="1537855" cy="1537855"/>
          </a:xfrm>
          <a:noFill/>
        </p:grpSpPr>
        <p:sp>
          <p:nvSpPr>
            <p:cNvPr id="14" name="타원 13"/>
            <p:cNvSpPr/>
            <p:nvPr/>
          </p:nvSpPr>
          <p:spPr>
            <a:xfrm>
              <a:off x="9687190" y="3293466"/>
              <a:ext cx="1537855" cy="1537855"/>
            </a:xfrm>
            <a:prstGeom prst="ellipse">
              <a:avLst/>
            </a:prstGeom>
            <a:grp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EC29F33-0A20-4EAD-BB60-72CEE0090754}"/>
                </a:ext>
              </a:extLst>
            </p:cNvPr>
            <p:cNvSpPr txBox="1"/>
            <p:nvPr/>
          </p:nvSpPr>
          <p:spPr>
            <a:xfrm rot="20258873">
              <a:off x="9690942" y="3835578"/>
              <a:ext cx="150277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spc="-150" dirty="0">
                  <a:solidFill>
                    <a:srgbClr val="C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완벽 적중</a:t>
              </a:r>
              <a:r>
                <a:rPr lang="en-US" altLang="ko-KR" sz="2400" b="1" spc="-150" dirty="0">
                  <a:solidFill>
                    <a:srgbClr val="C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!</a:t>
              </a:r>
            </a:p>
          </p:txBody>
        </p:sp>
        <p:cxnSp>
          <p:nvCxnSpPr>
            <p:cNvPr id="16" name="직선 연결선 15"/>
            <p:cNvCxnSpPr>
              <a:stCxn id="14" idx="2"/>
              <a:endCxn id="14" idx="7"/>
            </p:cNvCxnSpPr>
            <p:nvPr/>
          </p:nvCxnSpPr>
          <p:spPr>
            <a:xfrm flipV="1">
              <a:off x="9687190" y="3518680"/>
              <a:ext cx="1312641" cy="543714"/>
            </a:xfrm>
            <a:prstGeom prst="line">
              <a:avLst/>
            </a:prstGeom>
            <a:grpFill/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flipV="1">
              <a:off x="9886950" y="4023653"/>
              <a:ext cx="1338095" cy="541997"/>
            </a:xfrm>
            <a:prstGeom prst="line">
              <a:avLst/>
            </a:prstGeom>
            <a:grpFill/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타원 17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680125" y="1417308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3241964" y="6150466"/>
            <a:ext cx="23092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u="sng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형법 </a:t>
            </a:r>
            <a:r>
              <a:rPr lang="en-US" altLang="ko-KR" sz="1000" u="sng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·</a:t>
            </a:r>
            <a:r>
              <a:rPr lang="ko-KR" altLang="en-US" sz="1000" u="sng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형사소송법 전체 적중 내역 보기</a:t>
            </a:r>
            <a:endParaRPr lang="en-US" altLang="ko-KR" sz="1000" u="sng" dirty="0" smtClean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1028" name="Picture 4" descr="돋보기 아이콘 PNG AI 무료 다운로드 (2023년) - 리틀딥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666" y="6150466"/>
            <a:ext cx="221278" cy="22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6052511" y="6150466"/>
            <a:ext cx="18790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u="sng" dirty="0" err="1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실무종합</a:t>
            </a:r>
            <a:r>
              <a:rPr lang="ko-KR" altLang="en-US" sz="1000" u="sng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전체 적중 내역 보기</a:t>
            </a:r>
            <a:endParaRPr lang="en-US" altLang="ko-KR" sz="1000" u="sng" dirty="0" smtClean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25" name="Picture 4" descr="돋보기 아이콘 PNG AI 무료 다운로드 (2023년) - 리틀딥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7" y="6150466"/>
            <a:ext cx="221278" cy="22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3077664" y="6027329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3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5926511" y="6024466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4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349026" y="3062038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506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721842"/>
              </p:ext>
            </p:extLst>
          </p:nvPr>
        </p:nvGraphicFramePr>
        <p:xfrm>
          <a:off x="9476174" y="17756"/>
          <a:ext cx="2654423" cy="2342484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0" baseline="0" dirty="0" smtClean="0">
                          <a:latin typeface="+mn-ea"/>
                        </a:rPr>
                        <a:t>과목별 탭 안으로 넣지 않고 아래로 쭉 펼쳐주세요</a:t>
                      </a:r>
                      <a:r>
                        <a:rPr lang="en-US" altLang="ko-KR" sz="800" spc="0" baseline="0" dirty="0" smtClean="0">
                          <a:latin typeface="+mn-ea"/>
                        </a:rPr>
                        <a:t>.</a:t>
                      </a:r>
                    </a:p>
                    <a:p>
                      <a:pPr marL="0" indent="0">
                        <a:buNone/>
                      </a:pPr>
                      <a:r>
                        <a:rPr lang="ko-KR" altLang="en-US" sz="800" spc="0" baseline="0" dirty="0" smtClean="0">
                          <a:latin typeface="+mn-ea"/>
                        </a:rPr>
                        <a:t>탭 클릭 시 해당 영역으로 떨어지게 해주세요</a:t>
                      </a: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spc="0" baseline="0" dirty="0" smtClean="0">
                          <a:latin typeface="+mn-ea"/>
                        </a:rPr>
                        <a:t>영상 링크 곧 전달 드리겠습니다</a:t>
                      </a:r>
                      <a:r>
                        <a:rPr lang="en-US" altLang="ko-KR" sz="800" spc="0" baseline="0" dirty="0" smtClean="0">
                          <a:latin typeface="+mn-ea"/>
                        </a:rPr>
                        <a:t>.</a:t>
                      </a:r>
                      <a:endParaRPr lang="ko-KR" altLang="en-US" sz="800" spc="0" baseline="0" dirty="0" smtClean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33141" y="185453"/>
            <a:ext cx="9291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진짜 전문가들의 </a:t>
            </a:r>
            <a:r>
              <a:rPr lang="en-US" altLang="ko-KR" sz="3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2024 </a:t>
            </a:r>
            <a:r>
              <a:rPr lang="ko-KR" altLang="en-US" sz="3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경찰 승진 합격 커리큘럼</a:t>
            </a:r>
            <a:endParaRPr lang="en-US" altLang="ko-KR" sz="32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4800" y="819823"/>
            <a:ext cx="2943225" cy="656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형법</a:t>
            </a:r>
            <a:r>
              <a:rPr lang="en-US" altLang="ko-KR" dirty="0" smtClean="0"/>
              <a:t>·</a:t>
            </a:r>
            <a:r>
              <a:rPr lang="ko-KR" altLang="en-US" dirty="0" err="1" smtClean="0"/>
              <a:t>형소법</a:t>
            </a:r>
            <a:r>
              <a:rPr lang="ko-KR" altLang="en-US" dirty="0" smtClean="0"/>
              <a:t> 신광은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267075" y="819822"/>
            <a:ext cx="2943225" cy="6566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실무종합</a:t>
            </a:r>
            <a:r>
              <a:rPr lang="ko-KR" altLang="en-US" dirty="0" smtClean="0"/>
              <a:t> 신광은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이관희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229350" y="819822"/>
            <a:ext cx="2943225" cy="6566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실무종합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정태정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598635"/>
              </p:ext>
            </p:extLst>
          </p:nvPr>
        </p:nvGraphicFramePr>
        <p:xfrm>
          <a:off x="104771" y="5173255"/>
          <a:ext cx="9067805" cy="119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3561">
                  <a:extLst>
                    <a:ext uri="{9D8B030D-6E8A-4147-A177-3AD203B41FA5}">
                      <a16:colId xmlns:a16="http://schemas.microsoft.com/office/drawing/2014/main" val="23275839"/>
                    </a:ext>
                  </a:extLst>
                </a:gridCol>
                <a:gridCol w="1813561">
                  <a:extLst>
                    <a:ext uri="{9D8B030D-6E8A-4147-A177-3AD203B41FA5}">
                      <a16:colId xmlns:a16="http://schemas.microsoft.com/office/drawing/2014/main" val="1100307210"/>
                    </a:ext>
                  </a:extLst>
                </a:gridCol>
                <a:gridCol w="1813561">
                  <a:extLst>
                    <a:ext uri="{9D8B030D-6E8A-4147-A177-3AD203B41FA5}">
                      <a16:colId xmlns:a16="http://schemas.microsoft.com/office/drawing/2014/main" val="2698694358"/>
                    </a:ext>
                  </a:extLst>
                </a:gridCol>
                <a:gridCol w="1813561">
                  <a:extLst>
                    <a:ext uri="{9D8B030D-6E8A-4147-A177-3AD203B41FA5}">
                      <a16:colId xmlns:a16="http://schemas.microsoft.com/office/drawing/2014/main" val="4233634846"/>
                    </a:ext>
                  </a:extLst>
                </a:gridCol>
                <a:gridCol w="1813561">
                  <a:extLst>
                    <a:ext uri="{9D8B030D-6E8A-4147-A177-3AD203B41FA5}">
                      <a16:colId xmlns:a16="http://schemas.microsoft.com/office/drawing/2014/main" val="2369308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기본이론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심화이론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심화기출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문제풀이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마무리 강의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83144"/>
                  </a:ext>
                </a:extLst>
              </a:tr>
              <a:tr h="8287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전반적인 기본 이론을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쉽고 체계적으로 정리해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기본기를 다질 수 있는 강좌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전체 이론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100%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완성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어렵고 방대한 법을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사례 중심 설명으로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완벽하게 이해할 수 있는 강좌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전직렬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기출문제로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다양한 유형과 난이도의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문제를 풀어볼 수 있는 강좌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진도별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,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전범위로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문제를 풀며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자신의 실력을 체크하고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약점을 파악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·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보완할 수 있는 강좌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최신판례부터 킬러특강까지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시험에 반드시 나오는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중요 부분을 마지막으로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최종 정리할 수 있는 강좌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861996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5320145" y="6444970"/>
            <a:ext cx="39626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※ </a:t>
            </a:r>
            <a:r>
              <a:rPr lang="ko-KR" altLang="en-US" sz="9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해당 커리큘럼은 시험 일정 및 학원 스케줄에 따라 변동될 수 있습니다</a:t>
            </a:r>
            <a:r>
              <a:rPr lang="en-US" altLang="ko-KR" sz="9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</p:txBody>
      </p:sp>
      <p:sp>
        <p:nvSpPr>
          <p:cNvPr id="16" name="타원 15"/>
          <p:cNvSpPr/>
          <p:nvPr/>
        </p:nvSpPr>
        <p:spPr>
          <a:xfrm>
            <a:off x="6210300" y="1738107"/>
            <a:ext cx="2222464" cy="291021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820933" y="3102190"/>
            <a:ext cx="9829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신광은</a:t>
            </a:r>
            <a:r>
              <a:rPr lang="en-US" altLang="ko-KR" sz="1050" dirty="0" smtClean="0"/>
              <a:t>P </a:t>
            </a:r>
            <a:r>
              <a:rPr lang="ko-KR" altLang="en-US" sz="1050" dirty="0" smtClean="0"/>
              <a:t>사진</a:t>
            </a:r>
            <a:endParaRPr lang="ko-KR" altLang="en-US" sz="10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602844" y="1627573"/>
            <a:ext cx="7325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한 번도 바뀌지 않은 </a:t>
            </a:r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</a:t>
            </a:r>
            <a:r>
              <a:rPr lang="ko-KR" altLang="en-US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위</a:t>
            </a:r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</a:t>
            </a:r>
            <a:r>
              <a:rPr lang="ko-KR" altLang="en-US" sz="20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넘사벽</a:t>
            </a:r>
            <a:r>
              <a:rPr lang="ko-KR" altLang="en-US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0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강의력</a:t>
            </a:r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  <a:p>
            <a:r>
              <a:rPr lang="ko-KR" altLang="en-US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실제 사례 바탕으로 현직 경험을 살린 생생한 강의</a:t>
            </a:r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DF5A96-D9EA-056A-4BBC-6A74F369F98A}"/>
              </a:ext>
            </a:extLst>
          </p:cNvPr>
          <p:cNvSpPr txBox="1"/>
          <p:nvPr/>
        </p:nvSpPr>
        <p:spPr>
          <a:xfrm>
            <a:off x="5791201" y="4114596"/>
            <a:ext cx="2675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형법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</a:t>
            </a:r>
            <a:r>
              <a:rPr lang="ko-KR" altLang="en-US" sz="16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형소법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</a:t>
            </a:r>
            <a:r>
              <a:rPr lang="ko-KR" altLang="en-US" sz="16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실무종합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각론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r"/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신광은 교수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42029" y="2347666"/>
            <a:ext cx="4096671" cy="2300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유튜브 영상 영역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smtClean="0"/>
              <a:t>커리큘럼 동영상 링크 전달 예정</a:t>
            </a:r>
            <a:r>
              <a:rPr lang="en-US" altLang="ko-KR" dirty="0" smtClean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3195225" y="1638636"/>
            <a:ext cx="26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*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208301" y="809370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643713" y="2424286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-192642" y="6575774"/>
            <a:ext cx="27835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*</a:t>
            </a:r>
            <a:r>
              <a:rPr lang="ko-KR" altLang="en-US" sz="7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미래인재경찰학원 내 전과목 온</a:t>
            </a:r>
            <a:r>
              <a:rPr lang="en-US" altLang="ko-KR" sz="7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·</a:t>
            </a:r>
            <a:r>
              <a:rPr lang="ko-KR" altLang="en-US" sz="7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오프라인 수강생 수 기준</a:t>
            </a:r>
            <a:endParaRPr lang="en-US" altLang="ko-KR" sz="700" dirty="0" smtClean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08700" y="5151439"/>
            <a:ext cx="1796762" cy="12272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2132676" y="4877656"/>
            <a:ext cx="13488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★합격 </a:t>
            </a:r>
            <a:r>
              <a:rPr lang="ko-KR" altLang="en-US" sz="1100" b="1" dirty="0" err="1" smtClean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필수강</a:t>
            </a:r>
            <a:r>
              <a:rPr lang="ko-KR" altLang="en-US" sz="1100" b="1" dirty="0" smtClean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★</a:t>
            </a:r>
            <a:endParaRPr lang="en-US" altLang="ko-KR" sz="1100" b="1" dirty="0" smtClean="0">
              <a:solidFill>
                <a:srgbClr val="FF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548704" y="5151439"/>
            <a:ext cx="1796762" cy="12272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5772680" y="4877656"/>
            <a:ext cx="13488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★합격 </a:t>
            </a:r>
            <a:r>
              <a:rPr lang="ko-KR" altLang="en-US" sz="1100" b="1" dirty="0" err="1" smtClean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필수강</a:t>
            </a:r>
            <a:r>
              <a:rPr lang="ko-KR" altLang="en-US" sz="1100" b="1" dirty="0" smtClean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★</a:t>
            </a:r>
            <a:endParaRPr lang="en-US" altLang="ko-KR" sz="1100" b="1" dirty="0" smtClean="0">
              <a:solidFill>
                <a:srgbClr val="FF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149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605614"/>
              </p:ext>
            </p:extLst>
          </p:nvPr>
        </p:nvGraphicFramePr>
        <p:xfrm>
          <a:off x="9476174" y="17756"/>
          <a:ext cx="2654423" cy="2118238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0" baseline="0" dirty="0" smtClean="0">
                          <a:latin typeface="+mn-ea"/>
                        </a:rPr>
                        <a:t>영상 링크 곧 전달 드리겠습니다</a:t>
                      </a:r>
                      <a:r>
                        <a:rPr lang="en-US" altLang="ko-KR" sz="800" spc="0" baseline="0" dirty="0" smtClean="0">
                          <a:latin typeface="+mn-ea"/>
                        </a:rPr>
                        <a:t>.</a:t>
                      </a: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04800" y="404248"/>
            <a:ext cx="2943225" cy="6566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형법</a:t>
            </a:r>
            <a:r>
              <a:rPr lang="en-US" altLang="ko-KR" dirty="0" smtClean="0"/>
              <a:t>·</a:t>
            </a:r>
            <a:r>
              <a:rPr lang="ko-KR" altLang="en-US" dirty="0" err="1" smtClean="0"/>
              <a:t>형소법</a:t>
            </a:r>
            <a:r>
              <a:rPr lang="ko-KR" altLang="en-US" dirty="0" smtClean="0"/>
              <a:t> 신광은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267075" y="404247"/>
            <a:ext cx="2943225" cy="656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실무종합</a:t>
            </a:r>
            <a:r>
              <a:rPr lang="ko-KR" altLang="en-US" dirty="0" smtClean="0"/>
              <a:t> 신광은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이관희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229350" y="404247"/>
            <a:ext cx="2943225" cy="6566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실무종합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정태정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300821"/>
              </p:ext>
            </p:extLst>
          </p:nvPr>
        </p:nvGraphicFramePr>
        <p:xfrm>
          <a:off x="304796" y="5234436"/>
          <a:ext cx="8867780" cy="1242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3556">
                  <a:extLst>
                    <a:ext uri="{9D8B030D-6E8A-4147-A177-3AD203B41FA5}">
                      <a16:colId xmlns:a16="http://schemas.microsoft.com/office/drawing/2014/main" val="23275839"/>
                    </a:ext>
                  </a:extLst>
                </a:gridCol>
                <a:gridCol w="1773556">
                  <a:extLst>
                    <a:ext uri="{9D8B030D-6E8A-4147-A177-3AD203B41FA5}">
                      <a16:colId xmlns:a16="http://schemas.microsoft.com/office/drawing/2014/main" val="1100307210"/>
                    </a:ext>
                  </a:extLst>
                </a:gridCol>
                <a:gridCol w="1773556">
                  <a:extLst>
                    <a:ext uri="{9D8B030D-6E8A-4147-A177-3AD203B41FA5}">
                      <a16:colId xmlns:a16="http://schemas.microsoft.com/office/drawing/2014/main" val="4233634846"/>
                    </a:ext>
                  </a:extLst>
                </a:gridCol>
                <a:gridCol w="1773556">
                  <a:extLst>
                    <a:ext uri="{9D8B030D-6E8A-4147-A177-3AD203B41FA5}">
                      <a16:colId xmlns:a16="http://schemas.microsoft.com/office/drawing/2014/main" val="2369308577"/>
                    </a:ext>
                  </a:extLst>
                </a:gridCol>
                <a:gridCol w="1773556">
                  <a:extLst>
                    <a:ext uri="{9D8B030D-6E8A-4147-A177-3AD203B41FA5}">
                      <a16:colId xmlns:a16="http://schemas.microsoft.com/office/drawing/2014/main" val="3741489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주제별 테마 특강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이론 완성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문제풀이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법령해설특강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마무리 강의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83144"/>
                  </a:ext>
                </a:extLst>
              </a:tr>
              <a:tr h="8717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실무종합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주요 내용을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테마별로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완벽하게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정리할 수 있는 강좌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기본이론부터 핵심이론까지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경찰실무종합 전체 이론을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한번에 정리할 수 있는 강좌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실무종합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기출문제부터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출제 가능한 예상문제까지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한번에 연습할 수 있는 강좌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산발적으로 흩어져 있는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암기 사항을 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법령의 편제 흐름을 통해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정리할 수 있는 강좌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시험 직전 헷갈리는 부분을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제대로 정리할 수 있는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최종 마무리 강좌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8619967"/>
                  </a:ext>
                </a:extLst>
              </a:tr>
            </a:tbl>
          </a:graphicData>
        </a:graphic>
      </p:graphicFrame>
      <p:sp>
        <p:nvSpPr>
          <p:cNvPr id="16" name="타원 15"/>
          <p:cNvSpPr/>
          <p:nvPr/>
        </p:nvSpPr>
        <p:spPr>
          <a:xfrm>
            <a:off x="5762625" y="1268564"/>
            <a:ext cx="3201205" cy="3532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633312" y="2931429"/>
            <a:ext cx="14975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신광은</a:t>
            </a:r>
            <a:r>
              <a:rPr lang="en-US" altLang="ko-KR" sz="1050" dirty="0" smtClean="0"/>
              <a:t>&amp;</a:t>
            </a:r>
            <a:r>
              <a:rPr lang="ko-KR" altLang="en-US" sz="1050" dirty="0" smtClean="0"/>
              <a:t>이관희</a:t>
            </a:r>
            <a:r>
              <a:rPr lang="en-US" altLang="ko-KR" sz="1050" dirty="0" smtClean="0"/>
              <a:t>P </a:t>
            </a:r>
            <a:r>
              <a:rPr lang="ko-KR" altLang="en-US" sz="1050" dirty="0" smtClean="0"/>
              <a:t>사진</a:t>
            </a:r>
            <a:endParaRPr lang="ko-KR" altLang="en-US" sz="10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319915" y="1323097"/>
            <a:ext cx="861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경찰대 졸</a:t>
            </a:r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</a:t>
            </a:r>
            <a:r>
              <a:rPr lang="ko-KR" altLang="en-US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전직 경찰 총경</a:t>
            </a:r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</a:t>
            </a:r>
            <a:r>
              <a:rPr lang="ko-KR" altLang="en-US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채용</a:t>
            </a:r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승진시험 출제위원</a:t>
            </a:r>
            <a:endParaRPr lang="en-US" altLang="ko-KR" sz="20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승진시험에 최적화된</a:t>
            </a:r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실무에 능통한 진짜 전문가</a:t>
            </a:r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DF5A96-D9EA-056A-4BBC-6A74F369F98A}"/>
              </a:ext>
            </a:extLst>
          </p:cNvPr>
          <p:cNvSpPr txBox="1"/>
          <p:nvPr/>
        </p:nvSpPr>
        <p:spPr>
          <a:xfrm>
            <a:off x="5114926" y="3900971"/>
            <a:ext cx="3847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실무종합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r"/>
            <a:r>
              <a:rPr lang="ko-KR" altLang="en-US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신광은</a:t>
            </a:r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각론</a:t>
            </a:r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)&amp;</a:t>
            </a:r>
            <a:r>
              <a:rPr lang="ko-KR" altLang="en-US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이관희</a:t>
            </a:r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총론</a:t>
            </a:r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r>
              <a:rPr lang="ko-KR" altLang="en-US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교수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72655" y="2220771"/>
            <a:ext cx="4096671" cy="2300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유튜브 영상 영역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커리큘럼 동영상 링크 전달 예정</a:t>
            </a:r>
            <a:r>
              <a:rPr lang="en-US" altLang="ko-KR" dirty="0"/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5320145" y="6507778"/>
            <a:ext cx="39626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※ </a:t>
            </a:r>
            <a:r>
              <a:rPr lang="ko-KR" altLang="en-US" sz="9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해당 커리큘럼은 시험 일정 및 학원 스케줄에 따라 변동될 수 있습니다</a:t>
            </a:r>
            <a:r>
              <a:rPr lang="en-US" altLang="ko-KR" sz="9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346655" y="2281653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080799" y="5232233"/>
            <a:ext cx="1764000" cy="12272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2288394" y="4958450"/>
            <a:ext cx="13488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★합격 </a:t>
            </a:r>
            <a:r>
              <a:rPr lang="ko-KR" altLang="en-US" sz="1100" b="1" dirty="0" err="1" smtClean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필수강</a:t>
            </a:r>
            <a:r>
              <a:rPr lang="ko-KR" altLang="en-US" sz="1100" b="1" dirty="0" smtClean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★</a:t>
            </a:r>
            <a:endParaRPr lang="en-US" altLang="ko-KR" sz="1100" b="1" dirty="0" smtClean="0">
              <a:solidFill>
                <a:srgbClr val="FF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849722" y="5232233"/>
            <a:ext cx="1764000" cy="12272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4054648" y="4958450"/>
            <a:ext cx="13488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★합격 </a:t>
            </a:r>
            <a:r>
              <a:rPr lang="ko-KR" altLang="en-US" sz="1100" b="1" dirty="0" err="1" smtClean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필수강</a:t>
            </a:r>
            <a:r>
              <a:rPr lang="ko-KR" altLang="en-US" sz="1100" b="1" dirty="0" smtClean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★</a:t>
            </a:r>
            <a:endParaRPr lang="en-US" altLang="ko-KR" sz="1100" b="1" dirty="0" smtClean="0">
              <a:solidFill>
                <a:srgbClr val="FF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841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22"/>
          <p:cNvSpPr/>
          <p:nvPr/>
        </p:nvSpPr>
        <p:spPr>
          <a:xfrm>
            <a:off x="6210300" y="1525245"/>
            <a:ext cx="2222464" cy="291021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622978"/>
              </p:ext>
            </p:extLst>
          </p:nvPr>
        </p:nvGraphicFramePr>
        <p:xfrm>
          <a:off x="9476174" y="17756"/>
          <a:ext cx="2654423" cy="2118238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800" spc="0" baseline="0" dirty="0" smtClean="0">
                          <a:latin typeface="+mn-ea"/>
                        </a:rPr>
                        <a:t>https://youtu.be/OwBCqiKjylE</a:t>
                      </a: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04800" y="287067"/>
            <a:ext cx="2943225" cy="6566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형법</a:t>
            </a:r>
            <a:r>
              <a:rPr lang="en-US" altLang="ko-KR" dirty="0" smtClean="0"/>
              <a:t>·</a:t>
            </a:r>
            <a:r>
              <a:rPr lang="ko-KR" altLang="en-US" dirty="0" err="1" smtClean="0"/>
              <a:t>형소법</a:t>
            </a:r>
            <a:r>
              <a:rPr lang="ko-KR" altLang="en-US" dirty="0" smtClean="0"/>
              <a:t> 신광은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267075" y="287066"/>
            <a:ext cx="2943225" cy="6566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실무종합</a:t>
            </a:r>
            <a:r>
              <a:rPr lang="ko-KR" altLang="en-US" dirty="0" smtClean="0"/>
              <a:t> 신광은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이관희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229350" y="287066"/>
            <a:ext cx="2943225" cy="656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실무종합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정태정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857039"/>
              </p:ext>
            </p:extLst>
          </p:nvPr>
        </p:nvGraphicFramePr>
        <p:xfrm>
          <a:off x="55949" y="4918638"/>
          <a:ext cx="9355734" cy="1387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289">
                  <a:extLst>
                    <a:ext uri="{9D8B030D-6E8A-4147-A177-3AD203B41FA5}">
                      <a16:colId xmlns:a16="http://schemas.microsoft.com/office/drawing/2014/main" val="23275839"/>
                    </a:ext>
                  </a:extLst>
                </a:gridCol>
                <a:gridCol w="1559289">
                  <a:extLst>
                    <a:ext uri="{9D8B030D-6E8A-4147-A177-3AD203B41FA5}">
                      <a16:colId xmlns:a16="http://schemas.microsoft.com/office/drawing/2014/main" val="1100307210"/>
                    </a:ext>
                  </a:extLst>
                </a:gridCol>
                <a:gridCol w="1559289">
                  <a:extLst>
                    <a:ext uri="{9D8B030D-6E8A-4147-A177-3AD203B41FA5}">
                      <a16:colId xmlns:a16="http://schemas.microsoft.com/office/drawing/2014/main" val="2698694358"/>
                    </a:ext>
                  </a:extLst>
                </a:gridCol>
                <a:gridCol w="1559289">
                  <a:extLst>
                    <a:ext uri="{9D8B030D-6E8A-4147-A177-3AD203B41FA5}">
                      <a16:colId xmlns:a16="http://schemas.microsoft.com/office/drawing/2014/main" val="4233634846"/>
                    </a:ext>
                  </a:extLst>
                </a:gridCol>
                <a:gridCol w="1559289">
                  <a:extLst>
                    <a:ext uri="{9D8B030D-6E8A-4147-A177-3AD203B41FA5}">
                      <a16:colId xmlns:a16="http://schemas.microsoft.com/office/drawing/2014/main" val="2369308577"/>
                    </a:ext>
                  </a:extLst>
                </a:gridCol>
                <a:gridCol w="1559289">
                  <a:extLst>
                    <a:ext uri="{9D8B030D-6E8A-4147-A177-3AD203B41FA5}">
                      <a16:colId xmlns:a16="http://schemas.microsoft.com/office/drawing/2014/main" val="3741489598"/>
                    </a:ext>
                  </a:extLst>
                </a:gridCol>
              </a:tblGrid>
              <a:tr h="4534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최근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3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개년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기출문제 풀이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핵심 요약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기본이론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문제풀이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+Special</a:t>
                      </a:r>
                    </a:p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집중 강의 시리즈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마무리 강의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83144"/>
                  </a:ext>
                </a:extLst>
              </a:tr>
              <a:tr h="933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최신 출제 경향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·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유형 분석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및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21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년 이후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3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개년 기출문제 풀이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실무종합의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뼈대가 되는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핵심 이론을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미리 정리할 수 있는 강좌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한발 빠른 기본이론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경찰실무종합의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전체적인 이론을 빠르게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정리할 수 있는 강좌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실무종합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기출문제부터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출제 가능한 예상문제까지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한번에 연습할 수 있는 강좌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경찰행정법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범죄학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부속법령을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집중적으로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학습해 완벽하게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마스터할 수 있는 강좌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시험 직전 헷갈리는 부분을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제대로 정리할 수 있는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최종 마무리 강좌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8619967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6830051" y="2798767"/>
            <a:ext cx="9829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 smtClean="0"/>
              <a:t>정태정</a:t>
            </a:r>
            <a:r>
              <a:rPr lang="en-US" altLang="ko-KR" sz="1050" dirty="0" smtClean="0"/>
              <a:t>P </a:t>
            </a:r>
            <a:r>
              <a:rPr lang="ko-KR" altLang="en-US" sz="1050" dirty="0" smtClean="0"/>
              <a:t>사진</a:t>
            </a:r>
            <a:endParaRPr lang="ko-KR" altLang="en-US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373937" y="1205351"/>
            <a:ext cx="7325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경찰학</a:t>
            </a:r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0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경찰행정론</a:t>
            </a:r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행정법까지 섭렵한 교수가</a:t>
            </a:r>
            <a:endParaRPr lang="en-US" altLang="ko-KR" sz="20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제대로 가르친다</a:t>
            </a:r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DF5A96-D9EA-056A-4BBC-6A74F369F98A}"/>
              </a:ext>
            </a:extLst>
          </p:cNvPr>
          <p:cNvSpPr txBox="1"/>
          <p:nvPr/>
        </p:nvSpPr>
        <p:spPr>
          <a:xfrm>
            <a:off x="6821121" y="3843678"/>
            <a:ext cx="1550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실무종합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r"/>
            <a:r>
              <a:rPr lang="ko-KR" altLang="en-US" sz="20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정태정</a:t>
            </a:r>
            <a:r>
              <a:rPr lang="ko-KR" altLang="en-US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교수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72655" y="2134804"/>
            <a:ext cx="4096671" cy="2300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커리큘럼 동영상</a:t>
            </a:r>
            <a:endParaRPr lang="en-US" altLang="ko-KR" dirty="0" smtClean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5320145" y="6444970"/>
            <a:ext cx="39626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※ </a:t>
            </a:r>
            <a:r>
              <a:rPr lang="ko-KR" altLang="en-US" sz="9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해당 커리큘럼은 시험 일정 및 학원 스케줄에 따라 변동될 수 있습니다</a:t>
            </a:r>
            <a:r>
              <a:rPr lang="en-US" altLang="ko-KR" sz="9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373937" y="2249818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716783" y="4918637"/>
            <a:ext cx="1556404" cy="13871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4820580" y="4644854"/>
            <a:ext cx="13488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★합격 </a:t>
            </a:r>
            <a:r>
              <a:rPr lang="ko-KR" altLang="en-US" sz="1100" b="1" dirty="0" err="1" smtClean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필수강</a:t>
            </a:r>
            <a:r>
              <a:rPr lang="ko-KR" altLang="en-US" sz="1100" b="1" dirty="0" smtClean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★</a:t>
            </a:r>
            <a:endParaRPr lang="en-US" altLang="ko-KR" sz="1100" b="1" dirty="0" smtClean="0">
              <a:solidFill>
                <a:srgbClr val="FF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608164" y="4918637"/>
            <a:ext cx="1556404" cy="13871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1711961" y="4644854"/>
            <a:ext cx="13488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★합격 </a:t>
            </a:r>
            <a:r>
              <a:rPr lang="ko-KR" altLang="en-US" sz="1100" b="1" dirty="0" err="1" smtClean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필수강</a:t>
            </a:r>
            <a:r>
              <a:rPr lang="ko-KR" altLang="en-US" sz="1100" b="1" dirty="0" smtClean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★</a:t>
            </a:r>
            <a:endParaRPr lang="en-US" altLang="ko-KR" sz="1100" b="1" dirty="0" smtClean="0">
              <a:solidFill>
                <a:srgbClr val="FF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080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76855" y="850506"/>
            <a:ext cx="8609995" cy="22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465340"/>
              </p:ext>
            </p:extLst>
          </p:nvPr>
        </p:nvGraphicFramePr>
        <p:xfrm>
          <a:off x="9476174" y="17756"/>
          <a:ext cx="2654423" cy="2118238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0" baseline="0" dirty="0" smtClean="0">
                          <a:latin typeface="+mn-ea"/>
                        </a:rPr>
                        <a:t>타이틀 텍스트 떠오르게 모션 넣어주세요</a:t>
                      </a: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476855" y="545929"/>
            <a:ext cx="8542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Only </a:t>
            </a:r>
            <a:r>
              <a:rPr lang="ko-KR" altLang="en-US" sz="32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승진 회원만을 위한 </a:t>
            </a:r>
            <a:r>
              <a:rPr lang="en-US" altLang="ko-KR" sz="32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Special </a:t>
            </a:r>
            <a:r>
              <a:rPr lang="ko-KR" altLang="en-US" sz="32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프로그램</a:t>
            </a:r>
            <a:endParaRPr lang="en-US" altLang="ko-KR" sz="3200" dirty="0" smtClean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1916447" y="1755158"/>
            <a:ext cx="5834383" cy="101566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Program 01</a:t>
            </a:r>
          </a:p>
          <a:p>
            <a:pPr algn="ctr"/>
            <a:r>
              <a:rPr lang="ko-KR" altLang="en-US" sz="30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월간승격</a:t>
            </a:r>
            <a:r>
              <a:rPr lang="ko-KR" altLang="en-US" sz="3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30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정기배송</a:t>
            </a:r>
            <a:r>
              <a:rPr lang="ko-KR" altLang="en-US" sz="3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모의고사</a:t>
            </a:r>
            <a:endParaRPr lang="en-US" altLang="ko-KR" sz="30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1004914" y="3730187"/>
            <a:ext cx="41221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월간</a:t>
            </a:r>
            <a:endParaRPr lang="en-US" altLang="ko-KR" sz="5400" b="1" dirty="0" smtClean="0">
              <a:solidFill>
                <a:srgbClr val="C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5400" b="1" dirty="0" smtClean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승</a:t>
            </a:r>
            <a:r>
              <a:rPr lang="ko-KR" altLang="en-US" sz="3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진에 딱 맞는</a:t>
            </a:r>
            <a:endParaRPr lang="en-US" altLang="ko-KR" sz="54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5400" b="1" dirty="0" smtClean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격</a:t>
            </a:r>
            <a:r>
              <a:rPr lang="ko-KR" altLang="en-US" sz="3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이 다른 모의고사</a:t>
            </a:r>
            <a:endParaRPr lang="en-US" altLang="ko-KR" dirty="0" smtClean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 rot="634841">
            <a:off x="6053968" y="3296769"/>
            <a:ext cx="2084267" cy="285162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모의고사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봉투 이미지</a:t>
            </a:r>
            <a:endParaRPr lang="ko-KR" altLang="en-US" dirty="0"/>
          </a:p>
        </p:txBody>
      </p:sp>
      <p:grpSp>
        <p:nvGrpSpPr>
          <p:cNvPr id="34" name="그룹 33"/>
          <p:cNvGrpSpPr/>
          <p:nvPr/>
        </p:nvGrpSpPr>
        <p:grpSpPr>
          <a:xfrm>
            <a:off x="1120063" y="3254901"/>
            <a:ext cx="2290736" cy="419100"/>
            <a:chOff x="890614" y="1261058"/>
            <a:chExt cx="2290736" cy="419100"/>
          </a:xfrm>
        </p:grpSpPr>
        <p:sp>
          <p:nvSpPr>
            <p:cNvPr id="35" name="순서도: 수행의 시작/종료 34"/>
            <p:cNvSpPr/>
            <p:nvPr/>
          </p:nvSpPr>
          <p:spPr>
            <a:xfrm>
              <a:off x="890614" y="1261058"/>
              <a:ext cx="2290736" cy="419100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EC29F33-0A20-4EAD-BB60-72CEE0090754}"/>
                </a:ext>
              </a:extLst>
            </p:cNvPr>
            <p:cNvSpPr txBox="1"/>
            <p:nvPr/>
          </p:nvSpPr>
          <p:spPr>
            <a:xfrm>
              <a:off x="1039465" y="1295467"/>
              <a:ext cx="1993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한달 </a:t>
              </a:r>
              <a:r>
                <a:rPr lang="en-US" altLang="ko-KR" dirty="0" smtClean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1</a:t>
              </a:r>
              <a:r>
                <a:rPr lang="ko-KR" altLang="en-US" dirty="0" smtClean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회 모의고사</a:t>
              </a:r>
              <a:endParaRPr lang="en-US" altLang="ko-KR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11" name="타원 10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408979" y="446218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376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448058"/>
              </p:ext>
            </p:extLst>
          </p:nvPr>
        </p:nvGraphicFramePr>
        <p:xfrm>
          <a:off x="9476174" y="17756"/>
          <a:ext cx="2654423" cy="2118238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486471" y="3252272"/>
            <a:ext cx="8471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2024 </a:t>
            </a:r>
            <a:r>
              <a:rPr lang="ko-KR" altLang="en-US" sz="3200" b="1" dirty="0" smtClean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승</a:t>
            </a:r>
            <a:r>
              <a:rPr lang="ko-KR" altLang="en-US" sz="3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진에 딱</a:t>
            </a:r>
            <a:r>
              <a:rPr lang="en-US" altLang="ko-KR" sz="3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 </a:t>
            </a:r>
            <a:r>
              <a:rPr lang="ko-KR" altLang="en-US" sz="3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맞는 </a:t>
            </a:r>
            <a:r>
              <a:rPr lang="ko-KR" altLang="en-US" sz="3200" b="1" dirty="0" smtClean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격</a:t>
            </a:r>
            <a:r>
              <a:rPr lang="ko-KR" altLang="en-US" sz="3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 다른 모의고사</a:t>
            </a:r>
            <a:endParaRPr lang="en-US" altLang="ko-KR" sz="3200" b="1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600075" y="3865072"/>
            <a:ext cx="82105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1125747" y="4149631"/>
            <a:ext cx="71925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 </a:t>
            </a:r>
            <a:r>
              <a:rPr lang="ko-KR" altLang="en-US" dirty="0" smtClean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딱 한번 신청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하면 신경 쓰지 않아도 </a:t>
            </a:r>
            <a:r>
              <a:rPr lang="ko-KR" altLang="en-US" dirty="0" smtClean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매월 모의고사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볼 수 있도록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  <a:p>
            <a:pPr>
              <a:lnSpc>
                <a:spcPct val="200000"/>
              </a:lnSpc>
            </a:pP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 </a:t>
            </a:r>
            <a:r>
              <a:rPr lang="ko-KR" altLang="en-US" dirty="0" smtClean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매 홀수 달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2SET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씩 </a:t>
            </a:r>
            <a:r>
              <a:rPr lang="ko-KR" altLang="en-US" dirty="0" smtClean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자동 발송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원하는 장소에서 편하게 수령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  <a:p>
            <a:pPr>
              <a:lnSpc>
                <a:spcPct val="200000"/>
              </a:lnSpc>
            </a:pP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 2024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승진시험까지 </a:t>
            </a:r>
            <a:r>
              <a:rPr lang="ko-KR" altLang="en-US" dirty="0" smtClean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문제</a:t>
            </a:r>
            <a:r>
              <a:rPr lang="en-US" altLang="ko-KR" dirty="0" smtClean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+OMR+</a:t>
            </a:r>
            <a:r>
              <a:rPr lang="ko-KR" altLang="en-US" dirty="0" smtClean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답안</a:t>
            </a:r>
            <a:r>
              <a:rPr lang="en-US" altLang="ko-KR" dirty="0" smtClean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+</a:t>
            </a:r>
            <a:r>
              <a:rPr lang="ko-KR" altLang="en-US" dirty="0" err="1" smtClean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해설지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 </a:t>
            </a:r>
            <a:r>
              <a:rPr lang="en-US" altLang="ko-KR" dirty="0" smtClean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10</a:t>
            </a:r>
            <a:r>
              <a:rPr lang="ko-KR" altLang="en-US" dirty="0" smtClean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제공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  <a:p>
            <a:pPr>
              <a:lnSpc>
                <a:spcPct val="200000"/>
              </a:lnSpc>
            </a:pP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다양한 유형 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다양한 난이도의 </a:t>
            </a:r>
            <a:r>
              <a:rPr lang="ko-KR" altLang="en-US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고퀄리티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문제들로 완벽한 실전 대비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sp>
        <p:nvSpPr>
          <p:cNvPr id="28" name="타원 27"/>
          <p:cNvSpPr/>
          <p:nvPr/>
        </p:nvSpPr>
        <p:spPr>
          <a:xfrm>
            <a:off x="853363" y="605514"/>
            <a:ext cx="2362200" cy="23622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966770" y="1307357"/>
            <a:ext cx="21353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형법</a:t>
            </a:r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형사소송법</a:t>
            </a:r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</a:p>
          <a:p>
            <a:pPr algn="ctr"/>
            <a:r>
              <a:rPr lang="ko-KR" altLang="en-US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실무종합까지</a:t>
            </a:r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전과목 모의고사</a:t>
            </a:r>
            <a:endParaRPr lang="en-US" altLang="ko-KR" sz="20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529888" y="605514"/>
            <a:ext cx="2362200" cy="23622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3536525" y="1307357"/>
            <a:ext cx="23489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승진 최초</a:t>
            </a:r>
            <a:endParaRPr lang="en-US" altLang="ko-KR" sz="20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20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정기배송</a:t>
            </a:r>
            <a:r>
              <a:rPr lang="ko-KR" altLang="en-US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모의고사</a:t>
            </a:r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  <a:p>
            <a:pPr algn="ctr"/>
            <a:r>
              <a:rPr lang="ko-KR" altLang="en-US" sz="20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배송비</a:t>
            </a:r>
            <a:r>
              <a:rPr lang="ko-KR" altLang="en-US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모두 무료</a:t>
            </a:r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sp>
        <p:nvSpPr>
          <p:cNvPr id="32" name="타원 31"/>
          <p:cNvSpPr/>
          <p:nvPr/>
        </p:nvSpPr>
        <p:spPr>
          <a:xfrm>
            <a:off x="6233371" y="605514"/>
            <a:ext cx="2362200" cy="23622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6346778" y="1307357"/>
            <a:ext cx="21353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딱</a:t>
            </a:r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 </a:t>
            </a:r>
            <a:r>
              <a:rPr lang="ko-KR" altLang="en-US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한번 신청으로</a:t>
            </a:r>
            <a:endParaRPr lang="en-US" altLang="ko-KR" sz="20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2024 </a:t>
            </a:r>
            <a:r>
              <a:rPr lang="ko-KR" altLang="en-US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시험까지</a:t>
            </a:r>
            <a:endParaRPr lang="en-US" altLang="ko-KR" sz="20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자동 발송</a:t>
            </a:r>
            <a:endParaRPr lang="en-US" altLang="ko-KR" sz="20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520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대각선 방향의 모서리가 둥근 사각형 2"/>
          <p:cNvSpPr/>
          <p:nvPr/>
        </p:nvSpPr>
        <p:spPr>
          <a:xfrm>
            <a:off x="1050162" y="456854"/>
            <a:ext cx="7381796" cy="2685011"/>
          </a:xfrm>
          <a:prstGeom prst="round2Diag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789161"/>
              </p:ext>
            </p:extLst>
          </p:nvPr>
        </p:nvGraphicFramePr>
        <p:xfrm>
          <a:off x="9476174" y="17756"/>
          <a:ext cx="2654423" cy="2586324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0" baseline="0" dirty="0" smtClean="0">
                          <a:latin typeface="+mn-ea"/>
                        </a:rPr>
                        <a:t>영역 전체에 승격모의고사 페이지 </a:t>
                      </a:r>
                      <a:r>
                        <a:rPr lang="ko-KR" altLang="en-US" sz="800" spc="0" baseline="0" dirty="0" err="1" smtClean="0">
                          <a:latin typeface="+mn-ea"/>
                        </a:rPr>
                        <a:t>바로가기</a:t>
                      </a:r>
                      <a:r>
                        <a:rPr lang="ko-KR" altLang="en-US" sz="800" spc="0" baseline="0" dirty="0" smtClean="0">
                          <a:latin typeface="+mn-ea"/>
                        </a:rPr>
                        <a:t> 링크 걸어주세요</a:t>
                      </a:r>
                      <a:endParaRPr lang="en-US" altLang="ko-KR" sz="800" spc="0" baseline="0" dirty="0" smtClean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endParaRPr lang="en-US" altLang="ko-KR" sz="800" spc="0" baseline="0" dirty="0" smtClean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ko-KR" sz="800" spc="0" baseline="0" dirty="0" smtClean="0">
                          <a:latin typeface="+mn-ea"/>
                        </a:rPr>
                        <a:t>https://www.miraeij.com/police/promotion/rankup/selfexam/</a:t>
                      </a: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1558837" y="604155"/>
            <a:ext cx="63644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월 </a:t>
            </a:r>
            <a:r>
              <a:rPr lang="en-US" altLang="ko-KR" sz="3200" b="1" dirty="0" smtClean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15,000</a:t>
            </a:r>
            <a:r>
              <a:rPr lang="ko-KR" altLang="en-US" sz="3200" b="1" dirty="0" smtClean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원</a:t>
            </a:r>
            <a:r>
              <a:rPr lang="ko-KR" altLang="en-US" sz="3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이면 승진 달성</a:t>
            </a:r>
            <a:endParaRPr lang="en-US" altLang="ko-KR" sz="3200" b="1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4479656" y="1666106"/>
            <a:ext cx="20553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정가 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300,000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원</a:t>
            </a:r>
            <a:endParaRPr lang="en-US" altLang="ko-KR" sz="16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397596" y="1835383"/>
            <a:ext cx="221949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 flipH="1">
            <a:off x="6429092" y="1835383"/>
            <a:ext cx="188003" cy="26966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3476493" y="2103487"/>
            <a:ext cx="4061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런칭 이벤트가 </a:t>
            </a:r>
            <a:r>
              <a:rPr lang="en-US" altLang="ko-KR" sz="2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150,000</a:t>
            </a:r>
            <a:r>
              <a:rPr lang="ko-KR" altLang="en-US" sz="2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원</a:t>
            </a:r>
            <a:endParaRPr lang="en-US" altLang="ko-KR" sz="24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1" name="포인트가 12개인 별 10"/>
          <p:cNvSpPr/>
          <p:nvPr/>
        </p:nvSpPr>
        <p:spPr>
          <a:xfrm>
            <a:off x="6314646" y="1205713"/>
            <a:ext cx="897774" cy="897774"/>
          </a:xfrm>
          <a:prstGeom prst="star12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6335411" y="1423767"/>
            <a:ext cx="8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50%</a:t>
            </a:r>
          </a:p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특별할인</a:t>
            </a:r>
            <a:r>
              <a:rPr lang="en-US" altLang="ko-KR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871697" y="1322982"/>
            <a:ext cx="1047261" cy="14328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모의고사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봉투 이미지</a:t>
            </a:r>
            <a:endParaRPr lang="ko-KR" altLang="en-US" sz="1100" dirty="0"/>
          </a:p>
        </p:txBody>
      </p:sp>
      <p:sp>
        <p:nvSpPr>
          <p:cNvPr id="22" name="직사각형 21"/>
          <p:cNvSpPr/>
          <p:nvPr/>
        </p:nvSpPr>
        <p:spPr>
          <a:xfrm>
            <a:off x="1982940" y="1406670"/>
            <a:ext cx="1047261" cy="14328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모의고사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봉투 이미지</a:t>
            </a:r>
            <a:endParaRPr lang="ko-KR" altLang="en-US" sz="1100" dirty="0"/>
          </a:p>
        </p:txBody>
      </p:sp>
      <p:sp>
        <p:nvSpPr>
          <p:cNvPr id="23" name="직사각형 22"/>
          <p:cNvSpPr/>
          <p:nvPr/>
        </p:nvSpPr>
        <p:spPr>
          <a:xfrm>
            <a:off x="2094183" y="1490358"/>
            <a:ext cx="1047261" cy="14328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모의고사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봉투 이미지</a:t>
            </a:r>
            <a:endParaRPr lang="ko-KR" altLang="en-US" sz="1100" dirty="0"/>
          </a:p>
        </p:txBody>
      </p:sp>
      <p:sp>
        <p:nvSpPr>
          <p:cNvPr id="24" name="직사각형 23"/>
          <p:cNvSpPr/>
          <p:nvPr/>
        </p:nvSpPr>
        <p:spPr>
          <a:xfrm>
            <a:off x="2205426" y="1574046"/>
            <a:ext cx="1047261" cy="14328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모의고사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봉투 이미지</a:t>
            </a:r>
            <a:endParaRPr lang="ko-KR" altLang="en-US" sz="1100" dirty="0"/>
          </a:p>
        </p:txBody>
      </p:sp>
      <p:sp>
        <p:nvSpPr>
          <p:cNvPr id="25" name="직사각형 24"/>
          <p:cNvSpPr/>
          <p:nvPr/>
        </p:nvSpPr>
        <p:spPr>
          <a:xfrm>
            <a:off x="2316668" y="1657734"/>
            <a:ext cx="1047261" cy="14328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모의고사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봉투 이미지</a:t>
            </a:r>
            <a:endParaRPr lang="ko-KR" altLang="en-US" sz="1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4781550" y="2712306"/>
            <a:ext cx="3266166" cy="37457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월간승격</a:t>
            </a:r>
            <a:r>
              <a:rPr lang="ko-KR" altLang="en-US" sz="16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모의고사 더 알아보기 </a:t>
            </a:r>
            <a:r>
              <a:rPr lang="en-US" altLang="ko-KR" sz="16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&gt;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1050162" y="532213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461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09" y="45707"/>
            <a:ext cx="2054542" cy="9837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8824" y="45707"/>
            <a:ext cx="2118261" cy="948669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flipH="1">
            <a:off x="405851" y="450519"/>
            <a:ext cx="71456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59373" y="-8943"/>
            <a:ext cx="7986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err="1" smtClean="0">
                <a:solidFill>
                  <a:srgbClr val="FF0000"/>
                </a:solidFill>
              </a:rPr>
              <a:t>메인단</a:t>
            </a:r>
            <a:endParaRPr lang="en-US" altLang="ko-KR" sz="11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100" b="1" dirty="0" smtClean="0">
                <a:solidFill>
                  <a:srgbClr val="FF0000"/>
                </a:solidFill>
              </a:rPr>
              <a:t>문구 전환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545" y="1030309"/>
            <a:ext cx="1975927" cy="137878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1084" y="45707"/>
            <a:ext cx="1983648" cy="15865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9867" y="1614701"/>
            <a:ext cx="1975927" cy="146927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2770" y="3175936"/>
            <a:ext cx="2118261" cy="126581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2769" y="4489377"/>
            <a:ext cx="2118261" cy="94003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2769" y="5477033"/>
            <a:ext cx="2118261" cy="144194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22130" y="1611"/>
            <a:ext cx="1838072" cy="119576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2130" y="1168475"/>
            <a:ext cx="1838072" cy="116799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79281" y="2328216"/>
            <a:ext cx="1729058" cy="64290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79280" y="3009941"/>
            <a:ext cx="1790700" cy="109202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79279" y="4068234"/>
            <a:ext cx="1790701" cy="111059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79278" y="5148388"/>
            <a:ext cx="1790702" cy="121486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74816" y="1700470"/>
            <a:ext cx="1775388" cy="126353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74816" y="2990638"/>
            <a:ext cx="1775388" cy="120869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74817" y="4225972"/>
            <a:ext cx="1775388" cy="121219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232155" y="41339"/>
            <a:ext cx="1757228" cy="119456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232155" y="1389877"/>
            <a:ext cx="1757228" cy="746293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-1720981" y="-8943"/>
            <a:ext cx="4757966" cy="102876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972683" y="1019826"/>
            <a:ext cx="2064301" cy="14402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972683" y="2503786"/>
            <a:ext cx="2064301" cy="298622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568944" y="1611"/>
            <a:ext cx="2198094" cy="149439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905791" y="-15481"/>
            <a:ext cx="2064301" cy="297920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7905791" y="2991757"/>
            <a:ext cx="2064301" cy="34200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568945" y="1533235"/>
            <a:ext cx="2198094" cy="401221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10149055" y="1611"/>
            <a:ext cx="1940476" cy="12960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0149055" y="1336143"/>
            <a:ext cx="1940476" cy="8640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33545" y="2556079"/>
            <a:ext cx="1931562" cy="1284479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14876" y="3881318"/>
            <a:ext cx="1968899" cy="1521123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3159460" y="-8944"/>
            <a:ext cx="2270731" cy="31372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3159460" y="3122260"/>
            <a:ext cx="2270731" cy="385769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636061" y="76070"/>
            <a:ext cx="2042014" cy="135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02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162645"/>
              </p:ext>
            </p:extLst>
          </p:nvPr>
        </p:nvGraphicFramePr>
        <p:xfrm>
          <a:off x="9476174" y="17756"/>
          <a:ext cx="2654423" cy="2220564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0" baseline="0" dirty="0" smtClean="0">
                          <a:latin typeface="+mn-ea"/>
                        </a:rPr>
                        <a:t>시험지 이미지 </a:t>
                      </a:r>
                      <a:r>
                        <a:rPr lang="ko-KR" altLang="en-US" sz="800" spc="0" baseline="0" dirty="0" err="1" smtClean="0">
                          <a:latin typeface="+mn-ea"/>
                        </a:rPr>
                        <a:t>한장씩</a:t>
                      </a:r>
                      <a:r>
                        <a:rPr lang="ko-KR" altLang="en-US" sz="800" spc="0" baseline="0" dirty="0" smtClean="0">
                          <a:latin typeface="+mn-ea"/>
                        </a:rPr>
                        <a:t> 떨어져서 쌓이는 느낌 모션 넣어주세요</a:t>
                      </a: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1450432" y="831679"/>
            <a:ext cx="7059603" cy="101566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Program 02</a:t>
            </a:r>
          </a:p>
          <a:p>
            <a:pPr algn="ctr"/>
            <a:r>
              <a:rPr lang="ko-KR" altLang="en-US" sz="30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신광은</a:t>
            </a:r>
            <a:r>
              <a:rPr lang="en-US" altLang="ko-KR" sz="30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30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형법</a:t>
            </a:r>
            <a:r>
              <a:rPr lang="en-US" altLang="ko-KR" sz="30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3000" b="1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형소법</a:t>
            </a:r>
            <a:r>
              <a:rPr lang="ko-KR" altLang="en-US" sz="30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시크릿</a:t>
            </a:r>
            <a:r>
              <a:rPr lang="en-US" altLang="ko-KR" sz="30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30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모의고사</a:t>
            </a:r>
            <a:endParaRPr lang="en-US" altLang="ko-KR" sz="3000" b="1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58634" y="631981"/>
            <a:ext cx="1473934" cy="1473934"/>
            <a:chOff x="728264" y="1276574"/>
            <a:chExt cx="1473934" cy="1473934"/>
          </a:xfrm>
        </p:grpSpPr>
        <p:sp>
          <p:nvSpPr>
            <p:cNvPr id="3" name="포인트가 12개인 별 2"/>
            <p:cNvSpPr/>
            <p:nvPr/>
          </p:nvSpPr>
          <p:spPr>
            <a:xfrm>
              <a:off x="728264" y="1276574"/>
              <a:ext cx="1473934" cy="1473934"/>
            </a:xfrm>
            <a:prstGeom prst="star12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C29F33-0A20-4EAD-BB60-72CEE0090754}"/>
                </a:ext>
              </a:extLst>
            </p:cNvPr>
            <p:cNvSpPr txBox="1"/>
            <p:nvPr/>
          </p:nvSpPr>
          <p:spPr>
            <a:xfrm>
              <a:off x="779734" y="1593638"/>
              <a:ext cx="137099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현직 경찰</a:t>
              </a:r>
              <a:endParaRPr lang="en-US" altLang="ko-KR" sz="16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인증만 하면</a:t>
              </a:r>
              <a:endParaRPr lang="en-US" altLang="ko-KR" sz="16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0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원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!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797953" y="2260459"/>
            <a:ext cx="4182281" cy="2907333"/>
            <a:chOff x="807478" y="2593834"/>
            <a:chExt cx="4182281" cy="2907333"/>
          </a:xfrm>
        </p:grpSpPr>
        <p:sp>
          <p:nvSpPr>
            <p:cNvPr id="18" name="타원 17"/>
            <p:cNvSpPr/>
            <p:nvPr/>
          </p:nvSpPr>
          <p:spPr>
            <a:xfrm>
              <a:off x="807478" y="4448481"/>
              <a:ext cx="4182281" cy="1052686"/>
            </a:xfrm>
            <a:prstGeom prst="ellipse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214639">
              <a:off x="1165586" y="2593834"/>
              <a:ext cx="1772120" cy="251503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2754">
              <a:off x="2907233" y="2902765"/>
              <a:ext cx="1515565" cy="21517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469921">
              <a:off x="2634739" y="3258301"/>
              <a:ext cx="1558940" cy="221161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356262">
              <a:off x="1472026" y="2819572"/>
              <a:ext cx="1879170" cy="266236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898742" y="5465527"/>
            <a:ext cx="78345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</a:t>
            </a:r>
            <a:r>
              <a:rPr lang="ko-KR" altLang="en-US" sz="28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경찰 승진 전용</a:t>
            </a:r>
            <a:r>
              <a:rPr lang="en-US" altLang="ko-KR" sz="28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 </a:t>
            </a:r>
            <a:r>
              <a:rPr lang="ko-KR" altLang="en-US" sz="28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형법 </a:t>
            </a:r>
            <a:r>
              <a:rPr lang="en-US" altLang="ko-KR" sz="28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28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형소법</a:t>
            </a:r>
            <a:r>
              <a:rPr lang="ko-KR" altLang="en-US" sz="28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시크릿 모의고사</a:t>
            </a:r>
            <a:endParaRPr lang="en-US" altLang="ko-KR" sz="28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600" dirty="0" smtClean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0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*하프</a:t>
            </a:r>
            <a:r>
              <a:rPr lang="en-US" altLang="ko-KR" sz="10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ko-KR" altLang="en-US" sz="10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각 </a:t>
            </a:r>
            <a:r>
              <a:rPr lang="en-US" altLang="ko-KR" sz="10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20</a:t>
            </a:r>
            <a:r>
              <a:rPr lang="ko-KR" altLang="en-US" sz="10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문항</a:t>
            </a:r>
            <a:r>
              <a:rPr lang="en-US" altLang="ko-KR" sz="10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 </a:t>
            </a:r>
            <a:r>
              <a:rPr lang="ko-KR" altLang="en-US" sz="10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시험지 </a:t>
            </a:r>
            <a:r>
              <a:rPr lang="en-US" altLang="ko-KR" sz="10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+ </a:t>
            </a:r>
            <a:r>
              <a:rPr lang="ko-KR" altLang="en-US" sz="1000" dirty="0" err="1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해설지</a:t>
            </a:r>
            <a:endParaRPr lang="en-US" altLang="ko-KR" sz="1000" dirty="0" smtClean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5062446" y="3045114"/>
            <a:ext cx="37386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 </a:t>
            </a:r>
            <a:r>
              <a:rPr lang="ko-KR" altLang="en-US" sz="20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오직 승진 회원만을 위한</a:t>
            </a:r>
            <a:endParaRPr lang="en-US" altLang="ko-KR" sz="2000" b="1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sz="20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</a:t>
            </a:r>
            <a:r>
              <a:rPr lang="ko-KR" altLang="en-US" sz="20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승진 전용 모의고사</a:t>
            </a:r>
            <a:endParaRPr lang="en-US" altLang="ko-KR" sz="2000" b="1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20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sz="20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  </a:t>
            </a:r>
            <a:r>
              <a:rPr lang="ko-KR" altLang="en-US" sz="20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각 </a:t>
            </a:r>
            <a:r>
              <a:rPr lang="en-US" altLang="ko-KR" sz="20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9</a:t>
            </a:r>
            <a:r>
              <a:rPr lang="ko-KR" altLang="en-US" sz="20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</a:t>
            </a:r>
            <a:r>
              <a:rPr lang="en-US" altLang="ko-KR" sz="20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000" b="1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고퀄리티</a:t>
            </a:r>
            <a:r>
              <a:rPr lang="ko-KR" altLang="en-US" sz="20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문항과</a:t>
            </a:r>
            <a:endParaRPr lang="en-US" altLang="ko-KR" sz="2000" b="1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20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</a:t>
            </a:r>
            <a:r>
              <a:rPr lang="ko-KR" altLang="en-US" sz="20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 문항 상세한 해설까지</a:t>
            </a:r>
            <a:endParaRPr lang="en-US" altLang="ko-KR" sz="1000" dirty="0" smtClean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501006" y="3741591"/>
            <a:ext cx="22905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5501006" y="4676330"/>
            <a:ext cx="22905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904949" y="2359661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628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574959"/>
              </p:ext>
            </p:extLst>
          </p:nvPr>
        </p:nvGraphicFramePr>
        <p:xfrm>
          <a:off x="9476174" y="17756"/>
          <a:ext cx="2654423" cy="2342484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 smtClean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0" baseline="0" dirty="0" smtClean="0">
                          <a:latin typeface="+mn-ea"/>
                        </a:rPr>
                        <a:t>강의 캡쳐 사진 삽입</a:t>
                      </a: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800" spc="0" baseline="0" dirty="0" smtClean="0">
                          <a:latin typeface="+mn-ea"/>
                        </a:rPr>
                        <a:t>*</a:t>
                      </a:r>
                      <a:r>
                        <a:rPr lang="ko-KR" altLang="en-US" sz="800" spc="0" baseline="0" dirty="0" smtClean="0">
                          <a:latin typeface="+mn-ea"/>
                        </a:rPr>
                        <a:t>댓글 프로필사진</a:t>
                      </a:r>
                      <a:r>
                        <a:rPr lang="en-US" altLang="ko-KR" sz="800" spc="0" baseline="0" dirty="0" smtClean="0">
                          <a:latin typeface="+mn-ea"/>
                        </a:rPr>
                        <a:t>, </a:t>
                      </a:r>
                      <a:r>
                        <a:rPr lang="ko-KR" altLang="en-US" sz="800" spc="0" baseline="0" dirty="0" smtClean="0">
                          <a:latin typeface="+mn-ea"/>
                        </a:rPr>
                        <a:t>아이디는 모두 </a:t>
                      </a:r>
                      <a:r>
                        <a:rPr lang="ko-KR" altLang="en-US" sz="800" spc="0" baseline="0" dirty="0" err="1" smtClean="0">
                          <a:latin typeface="+mn-ea"/>
                        </a:rPr>
                        <a:t>블러처리해서</a:t>
                      </a:r>
                      <a:r>
                        <a:rPr lang="ko-KR" altLang="en-US" sz="800" spc="0" baseline="0" dirty="0" smtClean="0">
                          <a:latin typeface="+mn-ea"/>
                        </a:rPr>
                        <a:t> 안보이게 해주세요</a:t>
                      </a:r>
                      <a:endParaRPr lang="en-US" altLang="ko-KR" sz="800" spc="0" baseline="0" dirty="0" smtClean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ko-KR" sz="800" spc="0" baseline="0" dirty="0" smtClean="0">
                          <a:latin typeface="+mn-ea"/>
                        </a:rPr>
                        <a:t>*</a:t>
                      </a:r>
                      <a:r>
                        <a:rPr lang="ko-KR" altLang="en-US" sz="800" spc="0" baseline="0" dirty="0" err="1" smtClean="0">
                          <a:latin typeface="+mn-ea"/>
                        </a:rPr>
                        <a:t>뒷배경으로</a:t>
                      </a:r>
                      <a:r>
                        <a:rPr lang="en-US" altLang="ko-KR" sz="800" spc="0" baseline="0" dirty="0" smtClean="0">
                          <a:latin typeface="+mn-ea"/>
                        </a:rPr>
                        <a:t> </a:t>
                      </a:r>
                      <a:r>
                        <a:rPr lang="ko-KR" altLang="en-US" sz="800" spc="0" baseline="0" dirty="0" smtClean="0">
                          <a:latin typeface="+mn-ea"/>
                        </a:rPr>
                        <a:t>약간 흐릿하게 깔아주세요</a:t>
                      </a: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8" name="덧셈 기호 7"/>
          <p:cNvSpPr/>
          <p:nvPr/>
        </p:nvSpPr>
        <p:spPr>
          <a:xfrm>
            <a:off x="4146247" y="446964"/>
            <a:ext cx="952500" cy="952500"/>
          </a:xfrm>
          <a:prstGeom prst="mathPlus">
            <a:avLst>
              <a:gd name="adj1" fmla="val 1352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1185787" y="1406212"/>
            <a:ext cx="6873419" cy="769441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시크릿 모의고사 </a:t>
            </a:r>
            <a:r>
              <a:rPr lang="en-US" altLang="ko-KR" sz="28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</a:t>
            </a:r>
            <a:r>
              <a:rPr lang="ko-KR" altLang="en-US" sz="28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일 </a:t>
            </a:r>
            <a:r>
              <a:rPr lang="en-US" altLang="ko-KR" sz="28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</a:t>
            </a:r>
            <a:r>
              <a:rPr lang="ko-KR" altLang="en-US" sz="28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 해설 강의</a:t>
            </a:r>
            <a:endParaRPr lang="en-US" altLang="ko-KR" sz="2800" b="1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600" dirty="0" smtClean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0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*</a:t>
            </a:r>
            <a:r>
              <a:rPr lang="en-US" altLang="ko-KR" sz="10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2023</a:t>
            </a:r>
            <a:r>
              <a:rPr lang="ko-KR" altLang="en-US" sz="10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년 승진 시험 대비로 진행한 </a:t>
            </a:r>
            <a:r>
              <a:rPr lang="en-US" altLang="ko-KR" sz="10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r>
              <a:rPr lang="ko-KR" altLang="en-US" sz="10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일 </a:t>
            </a:r>
            <a:r>
              <a:rPr lang="en-US" altLang="ko-KR" sz="10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r>
              <a:rPr lang="ko-KR" altLang="en-US" sz="10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제로 </a:t>
            </a:r>
            <a:r>
              <a:rPr lang="ko-KR" altLang="en-US" sz="1000" dirty="0" err="1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완강되어</a:t>
            </a:r>
            <a:r>
              <a:rPr lang="ko-KR" altLang="en-US" sz="10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모두 업로드 되었습니다</a:t>
            </a:r>
            <a:r>
              <a:rPr lang="en-US" altLang="ko-KR" sz="10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20935">
            <a:off x="741948" y="3182898"/>
            <a:ext cx="2572074" cy="643019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79564">
            <a:off x="3759778" y="5223345"/>
            <a:ext cx="4926906" cy="456547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619" y="5057290"/>
            <a:ext cx="1901326" cy="570398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5"/>
          <a:srcRect l="4769" t="72591" r="46704" b="1"/>
          <a:stretch/>
        </p:blipFill>
        <p:spPr>
          <a:xfrm rot="748284">
            <a:off x="6143614" y="4625922"/>
            <a:ext cx="3390583" cy="584037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5"/>
          <a:srcRect b="35001"/>
          <a:stretch/>
        </p:blipFill>
        <p:spPr>
          <a:xfrm rot="20895818">
            <a:off x="198774" y="3765143"/>
            <a:ext cx="6986925" cy="1385039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15677">
            <a:off x="3859659" y="3125078"/>
            <a:ext cx="3370548" cy="590715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66735">
            <a:off x="2118959" y="4937443"/>
            <a:ext cx="5262047" cy="270579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087265">
            <a:off x="3681275" y="4085615"/>
            <a:ext cx="5083910" cy="437403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68496" y="5185882"/>
            <a:ext cx="2698649" cy="60895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28168" y="2403302"/>
            <a:ext cx="9224247" cy="42072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5319614" y="2557974"/>
            <a:ext cx="2603500" cy="2082085"/>
            <a:chOff x="5319614" y="2128766"/>
            <a:chExt cx="2603500" cy="2082085"/>
          </a:xfrm>
        </p:grpSpPr>
        <p:sp>
          <p:nvSpPr>
            <p:cNvPr id="19" name="액자 18"/>
            <p:cNvSpPr/>
            <p:nvPr/>
          </p:nvSpPr>
          <p:spPr>
            <a:xfrm>
              <a:off x="5319614" y="2128766"/>
              <a:ext cx="2603500" cy="1574800"/>
            </a:xfrm>
            <a:prstGeom prst="fram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순서도: 수동 연산 19"/>
            <p:cNvSpPr/>
            <p:nvPr/>
          </p:nvSpPr>
          <p:spPr>
            <a:xfrm rot="10800000">
              <a:off x="6164164" y="3598203"/>
              <a:ext cx="914400" cy="612648"/>
            </a:xfrm>
            <a:prstGeom prst="flowChartManualOperati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5840314" y="4210851"/>
              <a:ext cx="1562100" cy="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38076" y="2249177"/>
              <a:ext cx="2366577" cy="1333979"/>
            </a:xfrm>
            <a:prstGeom prst="rect">
              <a:avLst/>
            </a:prstGeom>
          </p:spPr>
        </p:pic>
      </p:grpSp>
      <p:sp>
        <p:nvSpPr>
          <p:cNvPr id="26" name="타원 25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5322071" y="2557973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415275" y="3896360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996908" y="2567193"/>
            <a:ext cx="3651321" cy="1631216"/>
            <a:chOff x="996908" y="2137985"/>
            <a:chExt cx="3651321" cy="163121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EC29F33-0A20-4EAD-BB60-72CEE0090754}"/>
                </a:ext>
              </a:extLst>
            </p:cNvPr>
            <p:cNvSpPr txBox="1"/>
            <p:nvPr/>
          </p:nvSpPr>
          <p:spPr>
            <a:xfrm>
              <a:off x="996908" y="2137985"/>
              <a:ext cx="3651321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V </a:t>
              </a:r>
              <a:r>
                <a:rPr lang="ko-KR" altLang="en-US" sz="2000" b="1" dirty="0" smtClean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바쁜 현직들을 위한</a:t>
              </a:r>
              <a:endParaRPr lang="en-US" altLang="ko-KR" sz="20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r>
                <a:rPr lang="ko-KR" altLang="en-US" sz="2000" b="1" dirty="0" smtClean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   매일 </a:t>
              </a:r>
              <a:r>
                <a:rPr lang="en-US" altLang="ko-KR" sz="2000" b="1" dirty="0" smtClean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3</a:t>
              </a:r>
              <a:r>
                <a:rPr lang="ko-KR" altLang="en-US" sz="2000" b="1" dirty="0" smtClean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분 해설 강의</a:t>
              </a:r>
              <a:endParaRPr lang="en-US" altLang="ko-KR" sz="20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endParaRPr lang="en-US" altLang="ko-KR" sz="20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r>
                <a:rPr lang="en-US" altLang="ko-KR" sz="2000" b="1" dirty="0" smtClean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V </a:t>
              </a:r>
              <a:r>
                <a:rPr lang="ko-KR" altLang="en-US" sz="2000" b="1" dirty="0" smtClean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듣기만 해도 이해되는</a:t>
              </a:r>
              <a:endParaRPr lang="en-US" altLang="ko-KR" sz="20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r>
                <a:rPr lang="en-US" altLang="ko-KR" sz="2000" b="1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r>
                <a:rPr lang="en-US" altLang="ko-KR" sz="2000" b="1" dirty="0" smtClean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  </a:t>
              </a:r>
              <a:r>
                <a:rPr lang="ko-KR" altLang="en-US" sz="2000" b="1" dirty="0" smtClean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명쾌한 문제풀이</a:t>
              </a:r>
              <a:endParaRPr lang="en-US" altLang="ko-KR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1399067" y="2816254"/>
              <a:ext cx="229059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1423198" y="3736613"/>
              <a:ext cx="229059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022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924883"/>
              </p:ext>
            </p:extLst>
          </p:nvPr>
        </p:nvGraphicFramePr>
        <p:xfrm>
          <a:off x="9476174" y="17756"/>
          <a:ext cx="2654423" cy="4293204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 smtClean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0" baseline="0" dirty="0" smtClean="0">
                          <a:latin typeface="+mn-ea"/>
                        </a:rPr>
                        <a:t>*로그인 필수</a:t>
                      </a:r>
                      <a:endParaRPr lang="en-US" altLang="ko-KR" sz="800" spc="0" baseline="0" dirty="0" smtClean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ko-KR" altLang="en-US" sz="800" spc="0" baseline="0" dirty="0" smtClean="0">
                          <a:latin typeface="+mn-ea"/>
                        </a:rPr>
                        <a:t>*클릭 시 현직 인증하기 팝업 띄워주세요</a:t>
                      </a:r>
                      <a:endParaRPr lang="en-US" altLang="ko-KR" sz="800" spc="0" baseline="0" dirty="0" smtClean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endParaRPr lang="en-US" altLang="ko-KR" sz="800" spc="0" baseline="0" dirty="0" smtClean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ko-KR" altLang="en-US" sz="800" spc="0" baseline="0" dirty="0" smtClean="0">
                          <a:latin typeface="+mn-ea"/>
                        </a:rPr>
                        <a:t>*현직 인증 관리자 승인 즉시 아래 강좌 </a:t>
                      </a:r>
                      <a:r>
                        <a:rPr lang="en-US" altLang="ko-KR" sz="800" spc="0" baseline="0" dirty="0" smtClean="0">
                          <a:latin typeface="+mn-ea"/>
                        </a:rPr>
                        <a:t>2</a:t>
                      </a:r>
                      <a:r>
                        <a:rPr lang="ko-KR" altLang="en-US" sz="800" spc="0" baseline="0" dirty="0" smtClean="0">
                          <a:latin typeface="+mn-ea"/>
                        </a:rPr>
                        <a:t>개 자동 지급</a:t>
                      </a:r>
                      <a:endParaRPr lang="en-US" altLang="ko-KR" sz="800" spc="0" baseline="0" dirty="0" smtClean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ko-KR" sz="800" spc="0" baseline="0" dirty="0" smtClean="0">
                          <a:latin typeface="+mn-ea"/>
                        </a:rPr>
                        <a:t>ONC2302011757282</a:t>
                      </a:r>
                    </a:p>
                    <a:p>
                      <a:pPr marL="0" indent="0">
                        <a:buNone/>
                      </a:pPr>
                      <a:r>
                        <a:rPr lang="en-US" altLang="ko-KR" sz="800" spc="0" baseline="0" dirty="0" smtClean="0">
                          <a:latin typeface="+mn-ea"/>
                        </a:rPr>
                        <a:t>ONC2302011902299</a:t>
                      </a:r>
                    </a:p>
                    <a:p>
                      <a:pPr marL="0" indent="0">
                        <a:buNone/>
                      </a:pPr>
                      <a:endParaRPr lang="en-US" altLang="ko-KR" sz="800" spc="0" baseline="0" dirty="0" smtClean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ko-KR" sz="800" spc="0" baseline="0" dirty="0" smtClean="0">
                          <a:latin typeface="+mn-ea"/>
                        </a:rPr>
                        <a:t>[</a:t>
                      </a:r>
                      <a:r>
                        <a:rPr lang="ko-KR" altLang="en-US" sz="800" spc="0" baseline="0" dirty="0" smtClean="0">
                          <a:latin typeface="+mn-ea"/>
                        </a:rPr>
                        <a:t>버튼 클릭 시</a:t>
                      </a:r>
                      <a:r>
                        <a:rPr lang="en-US" altLang="ko-KR" sz="800" spc="0" baseline="0" dirty="0" smtClean="0">
                          <a:latin typeface="+mn-ea"/>
                        </a:rPr>
                        <a:t>]</a:t>
                      </a:r>
                    </a:p>
                    <a:p>
                      <a:pPr marL="0" indent="0">
                        <a:buNone/>
                      </a:pPr>
                      <a:r>
                        <a:rPr lang="ko-KR" altLang="en-US" sz="800" spc="0" baseline="0" dirty="0" smtClean="0">
                          <a:latin typeface="+mn-ea"/>
                        </a:rPr>
                        <a:t>① </a:t>
                      </a:r>
                      <a:r>
                        <a:rPr lang="ko-KR" altLang="en-US" sz="800" spc="0" baseline="0" dirty="0" err="1" smtClean="0">
                          <a:latin typeface="+mn-ea"/>
                        </a:rPr>
                        <a:t>비로그인</a:t>
                      </a:r>
                      <a:r>
                        <a:rPr lang="ko-KR" altLang="en-US" sz="800" spc="0" baseline="0" dirty="0" smtClean="0">
                          <a:latin typeface="+mn-ea"/>
                        </a:rPr>
                        <a:t> </a:t>
                      </a:r>
                      <a:r>
                        <a:rPr lang="en-US" altLang="ko-KR" sz="800" spc="0" baseline="0" dirty="0" smtClean="0">
                          <a:latin typeface="+mn-ea"/>
                        </a:rPr>
                        <a:t>: ‘</a:t>
                      </a:r>
                      <a:r>
                        <a:rPr lang="ko-KR" altLang="en-US" sz="800" spc="0" baseline="0" dirty="0" err="1" smtClean="0">
                          <a:latin typeface="+mn-ea"/>
                        </a:rPr>
                        <a:t>로그인이</a:t>
                      </a:r>
                      <a:r>
                        <a:rPr lang="ko-KR" altLang="en-US" sz="800" spc="0" baseline="0" dirty="0" smtClean="0">
                          <a:latin typeface="+mn-ea"/>
                        </a:rPr>
                        <a:t> 필요한 서비스입니다</a:t>
                      </a:r>
                      <a:r>
                        <a:rPr lang="en-US" altLang="ko-KR" sz="800" spc="0" baseline="0" dirty="0" smtClean="0">
                          <a:latin typeface="+mn-ea"/>
                        </a:rPr>
                        <a:t>.‘ Alert &gt; </a:t>
                      </a:r>
                      <a:r>
                        <a:rPr lang="ko-KR" altLang="en-US" sz="800" spc="0" baseline="0" dirty="0" smtClean="0">
                          <a:latin typeface="+mn-ea"/>
                        </a:rPr>
                        <a:t>확인 누르면 </a:t>
                      </a:r>
                      <a:r>
                        <a:rPr lang="ko-KR" altLang="en-US" sz="800" spc="0" baseline="0" dirty="0" err="1" smtClean="0">
                          <a:latin typeface="+mn-ea"/>
                        </a:rPr>
                        <a:t>로그인창</a:t>
                      </a:r>
                      <a:r>
                        <a:rPr lang="ko-KR" altLang="en-US" sz="800" spc="0" baseline="0" dirty="0" smtClean="0">
                          <a:latin typeface="+mn-ea"/>
                        </a:rPr>
                        <a:t> 연결</a:t>
                      </a:r>
                      <a:endParaRPr lang="en-US" altLang="ko-KR" sz="800" spc="0" baseline="0" dirty="0" smtClean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ko-KR" altLang="en-US" sz="800" spc="0" baseline="0" dirty="0" smtClean="0">
                          <a:latin typeface="+mn-ea"/>
                        </a:rPr>
                        <a:t>② 이미 현직 인증 신청 완료</a:t>
                      </a:r>
                      <a:r>
                        <a:rPr lang="en-US" altLang="ko-KR" sz="800" spc="0" baseline="0" dirty="0" smtClean="0">
                          <a:latin typeface="+mn-ea"/>
                        </a:rPr>
                        <a:t>, </a:t>
                      </a:r>
                      <a:r>
                        <a:rPr lang="ko-KR" altLang="en-US" sz="800" spc="0" baseline="0" dirty="0" smtClean="0">
                          <a:latin typeface="+mn-ea"/>
                        </a:rPr>
                        <a:t>관리자 </a:t>
                      </a:r>
                      <a:r>
                        <a:rPr lang="ko-KR" altLang="en-US" sz="800" spc="0" baseline="0" dirty="0" err="1" smtClean="0">
                          <a:latin typeface="+mn-ea"/>
                        </a:rPr>
                        <a:t>미승인</a:t>
                      </a:r>
                      <a:r>
                        <a:rPr lang="ko-KR" altLang="en-US" sz="800" spc="0" baseline="0" dirty="0" smtClean="0">
                          <a:latin typeface="+mn-ea"/>
                        </a:rPr>
                        <a:t> </a:t>
                      </a:r>
                      <a:r>
                        <a:rPr lang="en-US" altLang="ko-KR" sz="800" spc="0" baseline="0" dirty="0" smtClean="0">
                          <a:latin typeface="+mn-ea"/>
                        </a:rPr>
                        <a:t>:</a:t>
                      </a:r>
                    </a:p>
                    <a:p>
                      <a:pPr marL="0" indent="0">
                        <a:buNone/>
                      </a:pPr>
                      <a:r>
                        <a:rPr lang="en-US" altLang="ko-KR" sz="800" spc="0" baseline="0" dirty="0" smtClean="0">
                          <a:latin typeface="+mn-ea"/>
                        </a:rPr>
                        <a:t>    </a:t>
                      </a:r>
                      <a:r>
                        <a:rPr lang="ko-KR" altLang="en-US" sz="800" spc="0" baseline="0" dirty="0" smtClean="0">
                          <a:latin typeface="+mn-ea"/>
                        </a:rPr>
                        <a:t>이미 인증 신청이 완료되었습니다</a:t>
                      </a:r>
                      <a:r>
                        <a:rPr lang="en-US" altLang="ko-KR" sz="800" spc="0" baseline="0" dirty="0" smtClean="0">
                          <a:latin typeface="+mn-ea"/>
                        </a:rPr>
                        <a:t>. </a:t>
                      </a:r>
                      <a:r>
                        <a:rPr lang="ko-KR" altLang="en-US" sz="800" spc="0" baseline="0" dirty="0" smtClean="0">
                          <a:latin typeface="+mn-ea"/>
                        </a:rPr>
                        <a:t>관리자 승인 후 강좌가 자동 지급됩니다</a:t>
                      </a:r>
                      <a:r>
                        <a:rPr lang="en-US" altLang="ko-KR" sz="800" spc="0" baseline="0" dirty="0" smtClean="0">
                          <a:latin typeface="+mn-ea"/>
                        </a:rPr>
                        <a:t>.</a:t>
                      </a:r>
                    </a:p>
                    <a:p>
                      <a:pPr marL="0" indent="0">
                        <a:buNone/>
                      </a:pPr>
                      <a:r>
                        <a:rPr lang="ko-KR" altLang="en-US" sz="800" spc="0" baseline="0" dirty="0" smtClean="0">
                          <a:latin typeface="+mn-ea"/>
                        </a:rPr>
                        <a:t>③ 관리자 승인 완료 </a:t>
                      </a:r>
                      <a:r>
                        <a:rPr lang="en-US" altLang="ko-KR" sz="800" spc="0" baseline="0" dirty="0" smtClean="0">
                          <a:latin typeface="+mn-ea"/>
                        </a:rPr>
                        <a:t>: </a:t>
                      </a:r>
                      <a:r>
                        <a:rPr lang="ko-KR" altLang="en-US" sz="800" spc="0" baseline="0" dirty="0" smtClean="0">
                          <a:latin typeface="+mn-ea"/>
                        </a:rPr>
                        <a:t>내 강의실 </a:t>
                      </a:r>
                      <a:r>
                        <a:rPr lang="en-US" altLang="ko-KR" sz="800" spc="0" baseline="0" dirty="0" smtClean="0">
                          <a:latin typeface="+mn-ea"/>
                        </a:rPr>
                        <a:t>&gt; </a:t>
                      </a:r>
                      <a:r>
                        <a:rPr lang="ko-KR" altLang="en-US" sz="800" spc="0" baseline="0" dirty="0" smtClean="0">
                          <a:latin typeface="+mn-ea"/>
                        </a:rPr>
                        <a:t>무료특강 탭으로 바로 연결</a:t>
                      </a:r>
                      <a:endParaRPr lang="en-US" altLang="ko-KR" sz="800" spc="0" baseline="0" dirty="0" smtClean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ko-KR" altLang="en-US" sz="800" spc="0" baseline="0" dirty="0" smtClean="0">
                          <a:latin typeface="+mn-ea"/>
                        </a:rPr>
                        <a:t>링크 </a:t>
                      </a:r>
                      <a:r>
                        <a:rPr lang="en-US" altLang="ko-KR" sz="800" spc="0" baseline="0" dirty="0" smtClean="0">
                          <a:latin typeface="+mn-ea"/>
                        </a:rPr>
                        <a:t>&gt; https://www.miraeij.com/police/mypage/class/free/</a:t>
                      </a: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1319994" y="370706"/>
            <a:ext cx="70466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모의고사 시험지</a:t>
            </a:r>
            <a:r>
              <a:rPr lang="en-US" altLang="ko-KR" sz="28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800" b="1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해설지</a:t>
            </a:r>
            <a:r>
              <a:rPr lang="en-US" altLang="ko-KR" sz="28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8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해설강의까지</a:t>
            </a:r>
            <a:endParaRPr lang="en-US" altLang="ko-KR" sz="2800" b="1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36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현직 인증만 하면 모두 무료</a:t>
            </a:r>
            <a:r>
              <a:rPr lang="en-US" altLang="ko-KR" sz="36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  <a:endParaRPr lang="en-US" altLang="ko-KR" sz="36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14350" y="2025910"/>
            <a:ext cx="2362200" cy="2362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3562350" y="2025910"/>
            <a:ext cx="2362200" cy="2362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6600825" y="2025910"/>
            <a:ext cx="2362200" cy="2362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572755" y="4629736"/>
            <a:ext cx="21353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공무원증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사진 찍어서</a:t>
            </a:r>
            <a:endParaRPr lang="en-US" altLang="ko-KR" sz="16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249" y="2311402"/>
            <a:ext cx="1507910" cy="17912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807" y="2762640"/>
            <a:ext cx="500336" cy="761706"/>
          </a:xfrm>
          <a:prstGeom prst="rect">
            <a:avLst/>
          </a:prstGeom>
        </p:spPr>
      </p:pic>
      <p:sp>
        <p:nvSpPr>
          <p:cNvPr id="7" name="L 도형 6"/>
          <p:cNvSpPr/>
          <p:nvPr/>
        </p:nvSpPr>
        <p:spPr>
          <a:xfrm>
            <a:off x="1404801" y="3340990"/>
            <a:ext cx="235647" cy="235647"/>
          </a:xfrm>
          <a:prstGeom prst="corner">
            <a:avLst>
              <a:gd name="adj1" fmla="val 12781"/>
              <a:gd name="adj2" fmla="val 1278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L 도형 29"/>
          <p:cNvSpPr/>
          <p:nvPr/>
        </p:nvSpPr>
        <p:spPr>
          <a:xfrm flipH="1">
            <a:off x="1769502" y="3340989"/>
            <a:ext cx="235647" cy="235647"/>
          </a:xfrm>
          <a:prstGeom prst="corner">
            <a:avLst>
              <a:gd name="adj1" fmla="val 12781"/>
              <a:gd name="adj2" fmla="val 1278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L 도형 30"/>
          <p:cNvSpPr/>
          <p:nvPr/>
        </p:nvSpPr>
        <p:spPr>
          <a:xfrm flipV="1">
            <a:off x="1404801" y="2694440"/>
            <a:ext cx="235647" cy="235647"/>
          </a:xfrm>
          <a:prstGeom prst="corner">
            <a:avLst>
              <a:gd name="adj1" fmla="val 12781"/>
              <a:gd name="adj2" fmla="val 1278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L 도형 31"/>
          <p:cNvSpPr/>
          <p:nvPr/>
        </p:nvSpPr>
        <p:spPr>
          <a:xfrm flipH="1" flipV="1">
            <a:off x="1769502" y="2694439"/>
            <a:ext cx="235647" cy="235647"/>
          </a:xfrm>
          <a:prstGeom prst="corner">
            <a:avLst>
              <a:gd name="adj1" fmla="val 12781"/>
              <a:gd name="adj2" fmla="val 1278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3664464" y="4629736"/>
            <a:ext cx="2155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현직 인증 신청만 하면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2345565" y="5501835"/>
            <a:ext cx="4419351" cy="75608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2471952" y="5568441"/>
            <a:ext cx="4132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현직 인증 하고</a:t>
            </a:r>
            <a:endParaRPr lang="en-US" altLang="ko-KR" b="1" dirty="0" smtClean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시크릿 모의고사 무료로 받기 </a:t>
            </a:r>
            <a:r>
              <a:rPr lang="en-US" altLang="ko-KR" b="1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&gt;</a:t>
            </a:r>
            <a:endParaRPr lang="en-US" altLang="ko-KR" b="1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3664464" y="2901511"/>
            <a:ext cx="2155312" cy="52845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3664464" y="2968116"/>
            <a:ext cx="21333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현직 인증 하고</a:t>
            </a:r>
            <a:endParaRPr lang="en-US" altLang="ko-KR" sz="1100" b="1" dirty="0" smtClean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시크릿 모의고사 무료로 받기 </a:t>
            </a:r>
            <a:r>
              <a:rPr lang="en-US" altLang="ko-KR" sz="1100" b="1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&gt;</a:t>
            </a:r>
            <a:endParaRPr lang="en-US" altLang="ko-KR" sz="1100" b="1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52" name="Click"/>
          <p:cNvGrpSpPr>
            <a:grpSpLocks noChangeAspect="1"/>
          </p:cNvGrpSpPr>
          <p:nvPr/>
        </p:nvGrpSpPr>
        <p:grpSpPr>
          <a:xfrm>
            <a:off x="6234691" y="5836946"/>
            <a:ext cx="530225" cy="755651"/>
            <a:chOff x="5294313" y="2197100"/>
            <a:chExt cx="530225" cy="755651"/>
          </a:xfrm>
        </p:grpSpPr>
        <p:sp>
          <p:nvSpPr>
            <p:cNvPr id="53" name="Arrow Cursor"/>
            <p:cNvSpPr>
              <a:spLocks noChangeAspect="1"/>
            </p:cNvSpPr>
            <p:nvPr/>
          </p:nvSpPr>
          <p:spPr bwMode="auto">
            <a:xfrm>
              <a:off x="5448300" y="2363788"/>
              <a:ext cx="376238" cy="588963"/>
            </a:xfrm>
            <a:custGeom>
              <a:avLst/>
              <a:gdLst>
                <a:gd name="T0" fmla="*/ 379 w 495"/>
                <a:gd name="T1" fmla="*/ 721 h 773"/>
                <a:gd name="T2" fmla="*/ 269 w 495"/>
                <a:gd name="T3" fmla="*/ 494 h 773"/>
                <a:gd name="T4" fmla="*/ 495 w 495"/>
                <a:gd name="T5" fmla="*/ 494 h 773"/>
                <a:gd name="T6" fmla="*/ 0 w 495"/>
                <a:gd name="T7" fmla="*/ 0 h 773"/>
                <a:gd name="T8" fmla="*/ 0 w 495"/>
                <a:gd name="T9" fmla="*/ 702 h 773"/>
                <a:gd name="T10" fmla="*/ 167 w 495"/>
                <a:gd name="T11" fmla="*/ 536 h 773"/>
                <a:gd name="T12" fmla="*/ 282 w 495"/>
                <a:gd name="T13" fmla="*/ 773 h 773"/>
                <a:gd name="T14" fmla="*/ 379 w 495"/>
                <a:gd name="T15" fmla="*/ 721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5" h="773">
                  <a:moveTo>
                    <a:pt x="379" y="721"/>
                  </a:moveTo>
                  <a:lnTo>
                    <a:pt x="269" y="494"/>
                  </a:lnTo>
                  <a:lnTo>
                    <a:pt x="495" y="494"/>
                  </a:lnTo>
                  <a:lnTo>
                    <a:pt x="0" y="0"/>
                  </a:lnTo>
                  <a:lnTo>
                    <a:pt x="0" y="702"/>
                  </a:lnTo>
                  <a:lnTo>
                    <a:pt x="167" y="536"/>
                  </a:lnTo>
                  <a:lnTo>
                    <a:pt x="282" y="773"/>
                  </a:lnTo>
                  <a:lnTo>
                    <a:pt x="379" y="72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33333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4" name="Click"/>
            <p:cNvSpPr>
              <a:spLocks noEditPoints="1"/>
            </p:cNvSpPr>
            <p:nvPr/>
          </p:nvSpPr>
          <p:spPr bwMode="auto">
            <a:xfrm>
              <a:off x="5294313" y="2197100"/>
              <a:ext cx="307975" cy="231775"/>
            </a:xfrm>
            <a:custGeom>
              <a:avLst/>
              <a:gdLst>
                <a:gd name="T0" fmla="*/ 156 w 405"/>
                <a:gd name="T1" fmla="*/ 248 h 303"/>
                <a:gd name="T2" fmla="*/ 101 w 405"/>
                <a:gd name="T3" fmla="*/ 303 h 303"/>
                <a:gd name="T4" fmla="*/ 156 w 405"/>
                <a:gd name="T5" fmla="*/ 155 h 303"/>
                <a:gd name="T6" fmla="*/ 101 w 405"/>
                <a:gd name="T7" fmla="*/ 101 h 303"/>
                <a:gd name="T8" fmla="*/ 249 w 405"/>
                <a:gd name="T9" fmla="*/ 155 h 303"/>
                <a:gd name="T10" fmla="*/ 303 w 405"/>
                <a:gd name="T11" fmla="*/ 101 h 303"/>
                <a:gd name="T12" fmla="*/ 137 w 405"/>
                <a:gd name="T13" fmla="*/ 202 h 303"/>
                <a:gd name="T14" fmla="*/ 0 w 405"/>
                <a:gd name="T15" fmla="*/ 202 h 303"/>
                <a:gd name="T16" fmla="*/ 202 w 405"/>
                <a:gd name="T17" fmla="*/ 136 h 303"/>
                <a:gd name="T18" fmla="*/ 202 w 405"/>
                <a:gd name="T19" fmla="*/ 0 h 303"/>
                <a:gd name="T20" fmla="*/ 268 w 405"/>
                <a:gd name="T21" fmla="*/ 202 h 303"/>
                <a:gd name="T22" fmla="*/ 405 w 405"/>
                <a:gd name="T23" fmla="*/ 20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5" h="303">
                  <a:moveTo>
                    <a:pt x="156" y="248"/>
                  </a:moveTo>
                  <a:lnTo>
                    <a:pt x="101" y="303"/>
                  </a:lnTo>
                  <a:moveTo>
                    <a:pt x="156" y="155"/>
                  </a:moveTo>
                  <a:lnTo>
                    <a:pt x="101" y="101"/>
                  </a:lnTo>
                  <a:moveTo>
                    <a:pt x="249" y="155"/>
                  </a:moveTo>
                  <a:lnTo>
                    <a:pt x="303" y="101"/>
                  </a:lnTo>
                  <a:moveTo>
                    <a:pt x="137" y="202"/>
                  </a:moveTo>
                  <a:lnTo>
                    <a:pt x="0" y="202"/>
                  </a:lnTo>
                  <a:moveTo>
                    <a:pt x="202" y="136"/>
                  </a:moveTo>
                  <a:lnTo>
                    <a:pt x="202" y="0"/>
                  </a:lnTo>
                  <a:moveTo>
                    <a:pt x="268" y="202"/>
                  </a:moveTo>
                  <a:lnTo>
                    <a:pt x="405" y="202"/>
                  </a:lnTo>
                </a:path>
              </a:pathLst>
            </a:custGeom>
            <a:noFill/>
            <a:ln w="9525" cap="rnd">
              <a:solidFill>
                <a:srgbClr val="3483C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5" name="Click"/>
          <p:cNvGrpSpPr>
            <a:grpSpLocks noChangeAspect="1"/>
          </p:cNvGrpSpPr>
          <p:nvPr/>
        </p:nvGrpSpPr>
        <p:grpSpPr>
          <a:xfrm>
            <a:off x="4747852" y="3262319"/>
            <a:ext cx="328741" cy="468506"/>
            <a:chOff x="5294313" y="2197100"/>
            <a:chExt cx="530225" cy="755651"/>
          </a:xfrm>
        </p:grpSpPr>
        <p:sp>
          <p:nvSpPr>
            <p:cNvPr id="56" name="Arrow Cursor"/>
            <p:cNvSpPr>
              <a:spLocks noChangeAspect="1"/>
            </p:cNvSpPr>
            <p:nvPr/>
          </p:nvSpPr>
          <p:spPr bwMode="auto">
            <a:xfrm>
              <a:off x="5448300" y="2363788"/>
              <a:ext cx="376238" cy="588963"/>
            </a:xfrm>
            <a:custGeom>
              <a:avLst/>
              <a:gdLst>
                <a:gd name="T0" fmla="*/ 379 w 495"/>
                <a:gd name="T1" fmla="*/ 721 h 773"/>
                <a:gd name="T2" fmla="*/ 269 w 495"/>
                <a:gd name="T3" fmla="*/ 494 h 773"/>
                <a:gd name="T4" fmla="*/ 495 w 495"/>
                <a:gd name="T5" fmla="*/ 494 h 773"/>
                <a:gd name="T6" fmla="*/ 0 w 495"/>
                <a:gd name="T7" fmla="*/ 0 h 773"/>
                <a:gd name="T8" fmla="*/ 0 w 495"/>
                <a:gd name="T9" fmla="*/ 702 h 773"/>
                <a:gd name="T10" fmla="*/ 167 w 495"/>
                <a:gd name="T11" fmla="*/ 536 h 773"/>
                <a:gd name="T12" fmla="*/ 282 w 495"/>
                <a:gd name="T13" fmla="*/ 773 h 773"/>
                <a:gd name="T14" fmla="*/ 379 w 495"/>
                <a:gd name="T15" fmla="*/ 721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5" h="773">
                  <a:moveTo>
                    <a:pt x="379" y="721"/>
                  </a:moveTo>
                  <a:lnTo>
                    <a:pt x="269" y="494"/>
                  </a:lnTo>
                  <a:lnTo>
                    <a:pt x="495" y="494"/>
                  </a:lnTo>
                  <a:lnTo>
                    <a:pt x="0" y="0"/>
                  </a:lnTo>
                  <a:lnTo>
                    <a:pt x="0" y="702"/>
                  </a:lnTo>
                  <a:lnTo>
                    <a:pt x="167" y="536"/>
                  </a:lnTo>
                  <a:lnTo>
                    <a:pt x="282" y="773"/>
                  </a:lnTo>
                  <a:lnTo>
                    <a:pt x="379" y="72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33333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7" name="Click"/>
            <p:cNvSpPr>
              <a:spLocks noEditPoints="1"/>
            </p:cNvSpPr>
            <p:nvPr/>
          </p:nvSpPr>
          <p:spPr bwMode="auto">
            <a:xfrm>
              <a:off x="5294313" y="2197100"/>
              <a:ext cx="307975" cy="231775"/>
            </a:xfrm>
            <a:custGeom>
              <a:avLst/>
              <a:gdLst>
                <a:gd name="T0" fmla="*/ 156 w 405"/>
                <a:gd name="T1" fmla="*/ 248 h 303"/>
                <a:gd name="T2" fmla="*/ 101 w 405"/>
                <a:gd name="T3" fmla="*/ 303 h 303"/>
                <a:gd name="T4" fmla="*/ 156 w 405"/>
                <a:gd name="T5" fmla="*/ 155 h 303"/>
                <a:gd name="T6" fmla="*/ 101 w 405"/>
                <a:gd name="T7" fmla="*/ 101 h 303"/>
                <a:gd name="T8" fmla="*/ 249 w 405"/>
                <a:gd name="T9" fmla="*/ 155 h 303"/>
                <a:gd name="T10" fmla="*/ 303 w 405"/>
                <a:gd name="T11" fmla="*/ 101 h 303"/>
                <a:gd name="T12" fmla="*/ 137 w 405"/>
                <a:gd name="T13" fmla="*/ 202 h 303"/>
                <a:gd name="T14" fmla="*/ 0 w 405"/>
                <a:gd name="T15" fmla="*/ 202 h 303"/>
                <a:gd name="T16" fmla="*/ 202 w 405"/>
                <a:gd name="T17" fmla="*/ 136 h 303"/>
                <a:gd name="T18" fmla="*/ 202 w 405"/>
                <a:gd name="T19" fmla="*/ 0 h 303"/>
                <a:gd name="T20" fmla="*/ 268 w 405"/>
                <a:gd name="T21" fmla="*/ 202 h 303"/>
                <a:gd name="T22" fmla="*/ 405 w 405"/>
                <a:gd name="T23" fmla="*/ 20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5" h="303">
                  <a:moveTo>
                    <a:pt x="156" y="248"/>
                  </a:moveTo>
                  <a:lnTo>
                    <a:pt x="101" y="303"/>
                  </a:lnTo>
                  <a:moveTo>
                    <a:pt x="156" y="155"/>
                  </a:moveTo>
                  <a:lnTo>
                    <a:pt x="101" y="101"/>
                  </a:lnTo>
                  <a:moveTo>
                    <a:pt x="249" y="155"/>
                  </a:moveTo>
                  <a:lnTo>
                    <a:pt x="303" y="101"/>
                  </a:lnTo>
                  <a:moveTo>
                    <a:pt x="137" y="202"/>
                  </a:moveTo>
                  <a:lnTo>
                    <a:pt x="0" y="202"/>
                  </a:lnTo>
                  <a:moveTo>
                    <a:pt x="202" y="136"/>
                  </a:moveTo>
                  <a:lnTo>
                    <a:pt x="202" y="0"/>
                  </a:lnTo>
                  <a:moveTo>
                    <a:pt x="268" y="202"/>
                  </a:moveTo>
                  <a:lnTo>
                    <a:pt x="405" y="202"/>
                  </a:lnTo>
                </a:path>
              </a:pathLst>
            </a:custGeom>
            <a:noFill/>
            <a:ln w="9525" cap="rnd">
              <a:solidFill>
                <a:srgbClr val="3483C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6377447" y="4454716"/>
            <a:ext cx="28280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관리자 승인 즉시</a:t>
            </a:r>
            <a:endParaRPr lang="en-US" altLang="ko-KR" sz="16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내 강의실 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&gt; 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무료 특강에서</a:t>
            </a:r>
            <a:endParaRPr lang="en-US" altLang="ko-KR" sz="16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확인 가능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r="39621" b="43295"/>
          <a:stretch/>
        </p:blipFill>
        <p:spPr>
          <a:xfrm>
            <a:off x="6717200" y="2758741"/>
            <a:ext cx="2129447" cy="81399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8271181" y="3165739"/>
            <a:ext cx="575466" cy="2402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 flipH="1">
            <a:off x="3140423" y="3142349"/>
            <a:ext cx="143669" cy="287060"/>
            <a:chOff x="348129" y="2656114"/>
            <a:chExt cx="857171" cy="1712686"/>
          </a:xfrm>
        </p:grpSpPr>
        <p:cxnSp>
          <p:nvCxnSpPr>
            <p:cNvPr id="39" name="직선 연결선 38"/>
            <p:cNvCxnSpPr/>
            <p:nvPr/>
          </p:nvCxnSpPr>
          <p:spPr>
            <a:xfrm flipH="1">
              <a:off x="348957" y="2656114"/>
              <a:ext cx="856343" cy="856343"/>
            </a:xfrm>
            <a:prstGeom prst="line">
              <a:avLst/>
            </a:prstGeom>
            <a:ln w="7620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 flipH="1" flipV="1">
              <a:off x="348129" y="3512457"/>
              <a:ext cx="856343" cy="856343"/>
            </a:xfrm>
            <a:prstGeom prst="line">
              <a:avLst/>
            </a:prstGeom>
            <a:ln w="7620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/>
          <p:cNvGrpSpPr/>
          <p:nvPr/>
        </p:nvGrpSpPr>
        <p:grpSpPr>
          <a:xfrm flipH="1">
            <a:off x="6198690" y="3142349"/>
            <a:ext cx="143669" cy="287060"/>
            <a:chOff x="348129" y="2656114"/>
            <a:chExt cx="857171" cy="1712686"/>
          </a:xfrm>
        </p:grpSpPr>
        <p:cxnSp>
          <p:nvCxnSpPr>
            <p:cNvPr id="42" name="직선 연결선 41"/>
            <p:cNvCxnSpPr/>
            <p:nvPr/>
          </p:nvCxnSpPr>
          <p:spPr>
            <a:xfrm flipH="1">
              <a:off x="348957" y="2656114"/>
              <a:ext cx="856343" cy="856343"/>
            </a:xfrm>
            <a:prstGeom prst="line">
              <a:avLst/>
            </a:prstGeom>
            <a:ln w="7620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 flipH="1" flipV="1">
              <a:off x="348129" y="3512457"/>
              <a:ext cx="856343" cy="856343"/>
            </a:xfrm>
            <a:prstGeom prst="line">
              <a:avLst/>
            </a:prstGeom>
            <a:ln w="7620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타원 43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2282759" y="5375835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24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528929"/>
              </p:ext>
            </p:extLst>
          </p:nvPr>
        </p:nvGraphicFramePr>
        <p:xfrm>
          <a:off x="9476174" y="17756"/>
          <a:ext cx="2654423" cy="3298250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800" spc="0" baseline="0" dirty="0" smtClean="0">
                          <a:latin typeface="+mn-ea"/>
                        </a:rPr>
                        <a:t>*</a:t>
                      </a:r>
                      <a:r>
                        <a:rPr lang="ko-KR" altLang="en-US" sz="800" spc="0" baseline="0" dirty="0" smtClean="0">
                          <a:latin typeface="+mn-ea"/>
                        </a:rPr>
                        <a:t>로그인 필수</a:t>
                      </a:r>
                      <a:endParaRPr lang="en-US" altLang="ko-KR" sz="800" spc="0" baseline="0" dirty="0" smtClean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endParaRPr lang="en-US" altLang="ko-KR" sz="800" spc="0" baseline="0" dirty="0" smtClean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ko-KR" altLang="en-US" sz="800" spc="0" baseline="0" dirty="0" smtClean="0">
                          <a:latin typeface="+mn-ea"/>
                        </a:rPr>
                        <a:t>강좌 연결 링크 </a:t>
                      </a:r>
                      <a:r>
                        <a:rPr lang="en-US" altLang="ko-KR" sz="800" spc="0" baseline="0" dirty="0" smtClean="0">
                          <a:latin typeface="+mn-ea"/>
                        </a:rPr>
                        <a:t>&gt;</a:t>
                      </a:r>
                    </a:p>
                    <a:p>
                      <a:pPr marL="0" indent="0">
                        <a:buNone/>
                      </a:pPr>
                      <a:r>
                        <a:rPr lang="en-US" altLang="ko-KR" sz="800" spc="0" baseline="0" dirty="0" smtClean="0">
                          <a:latin typeface="+mn-ea"/>
                          <a:hlinkClick r:id="rId2"/>
                        </a:rPr>
                        <a:t>https://www.miraeij.com/police/free/online/view.php?stype=all&amp;ssite_code=2&amp;skind=1&amp;sstatus_free=1&amp;no=915</a:t>
                      </a: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800" spc="0" baseline="0" dirty="0" smtClean="0">
                          <a:latin typeface="+mn-ea"/>
                        </a:rPr>
                        <a:t>*</a:t>
                      </a:r>
                      <a:r>
                        <a:rPr lang="ko-KR" altLang="en-US" sz="800" spc="0" baseline="0" dirty="0" smtClean="0">
                          <a:latin typeface="+mn-ea"/>
                        </a:rPr>
                        <a:t>로그인 필수</a:t>
                      </a:r>
                      <a:endParaRPr lang="en-US" altLang="ko-KR" sz="800" spc="0" baseline="0" dirty="0" smtClean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endParaRPr lang="en-US" altLang="ko-KR" sz="800" spc="0" baseline="0" dirty="0" smtClean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ko-KR" altLang="en-US" sz="800" spc="0" baseline="0" dirty="0" smtClean="0">
                          <a:latin typeface="+mn-ea"/>
                        </a:rPr>
                        <a:t>강좌 연결 링크 </a:t>
                      </a:r>
                      <a:r>
                        <a:rPr lang="en-US" altLang="ko-KR" sz="800" spc="0" baseline="0" dirty="0" smtClean="0">
                          <a:latin typeface="+mn-ea"/>
                        </a:rPr>
                        <a:t>&gt;</a:t>
                      </a:r>
                    </a:p>
                    <a:p>
                      <a:pPr marL="0" indent="0">
                        <a:buNone/>
                      </a:pPr>
                      <a:r>
                        <a:rPr lang="en-US" altLang="ko-KR" sz="800" spc="0" baseline="0" dirty="0" smtClean="0">
                          <a:latin typeface="+mn-ea"/>
                          <a:hlinkClick r:id="rId3"/>
                        </a:rPr>
                        <a:t>https://www.miraeij.com/police/free/online/view.php?stype=all&amp;ssite_code=2&amp;skind=1&amp;sstatus_free=1&amp;no=883</a:t>
                      </a: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867380" y="1089524"/>
            <a:ext cx="76787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미래인재 </a:t>
            </a:r>
            <a:r>
              <a:rPr lang="ko-KR" altLang="en-US" sz="28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역대급</a:t>
            </a:r>
            <a:r>
              <a:rPr lang="ko-KR" altLang="en-US" sz="28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8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승진팀</a:t>
            </a:r>
            <a:r>
              <a:rPr lang="ko-KR" altLang="en-US" sz="28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런칭 기념</a:t>
            </a:r>
            <a:endParaRPr lang="en-US" altLang="ko-KR" sz="28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28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경찰실무종합 강좌 무료 배포 이벤트</a:t>
            </a:r>
            <a:r>
              <a:rPr lang="en-US" altLang="ko-KR" sz="28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  <a:endParaRPr lang="en-US" altLang="ko-KR" sz="32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41712" y="3314700"/>
            <a:ext cx="3307747" cy="24669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1235639" y="2478472"/>
            <a:ext cx="2934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이관희 </a:t>
            </a:r>
            <a:r>
              <a:rPr lang="ko-KR" altLang="en-US" sz="20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실무종합</a:t>
            </a:r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총론</a:t>
            </a:r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  <a:p>
            <a:pPr algn="ctr"/>
            <a:r>
              <a:rPr lang="ko-KR" altLang="en-US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경찰공무원법 특강</a:t>
            </a:r>
            <a:endParaRPr lang="en-US" altLang="ko-KR" sz="20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5445291" y="2478472"/>
            <a:ext cx="2613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정태정</a:t>
            </a:r>
            <a:r>
              <a:rPr lang="ko-KR" altLang="en-US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0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실무종합</a:t>
            </a:r>
            <a:endParaRPr lang="en-US" altLang="ko-KR" sz="20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</a:t>
            </a:r>
            <a:r>
              <a:rPr lang="ko-KR" altLang="en-US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개년 기출문제풀이</a:t>
            </a:r>
            <a:endParaRPr lang="en-US" altLang="ko-KR" sz="20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5445291" y="5991225"/>
            <a:ext cx="2613882" cy="428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지금 </a:t>
            </a:r>
            <a:r>
              <a:rPr lang="en-US" altLang="ko-KR" sz="16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0</a:t>
            </a:r>
            <a:r>
              <a:rPr lang="ko-KR" altLang="en-US" sz="16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원으로 수강하기 </a:t>
            </a:r>
            <a:r>
              <a:rPr lang="en-US" altLang="ko-KR" sz="16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&gt;</a:t>
            </a:r>
            <a:endParaRPr lang="ko-KR" altLang="en-US" sz="16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388644" y="5991225"/>
            <a:ext cx="2613882" cy="428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지금 </a:t>
            </a:r>
            <a:r>
              <a:rPr lang="en-US" altLang="ko-KR" sz="16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0</a:t>
            </a:r>
            <a:r>
              <a:rPr lang="ko-KR" altLang="en-US" sz="16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원으로 수강하기 </a:t>
            </a:r>
            <a:r>
              <a:rPr lang="en-US" altLang="ko-KR" sz="16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&gt;</a:t>
            </a:r>
            <a:endParaRPr lang="ko-KR" altLang="en-US" sz="16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5242800" y="3634782"/>
            <a:ext cx="3235273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 </a:t>
            </a:r>
            <a:r>
              <a:rPr lang="ko-KR" altLang="en-US" sz="1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최신</a:t>
            </a:r>
            <a:r>
              <a:rPr lang="en-US" altLang="ko-KR" sz="1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출제경향과 문제 유형 분석</a:t>
            </a:r>
            <a:endParaRPr lang="en-US" altLang="ko-KR" sz="14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9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sz="1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 </a:t>
            </a:r>
            <a:r>
              <a:rPr lang="ko-KR" altLang="en-US" sz="1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최근 </a:t>
            </a:r>
            <a:r>
              <a:rPr lang="en-US" altLang="ko-KR" sz="1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</a:t>
            </a:r>
            <a:r>
              <a:rPr lang="ko-KR" altLang="en-US" sz="1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년간 </a:t>
            </a:r>
            <a:r>
              <a:rPr lang="ko-KR" altLang="en-US" sz="14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실무종합</a:t>
            </a:r>
            <a:r>
              <a:rPr lang="ko-KR" altLang="en-US" sz="1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기출문제풀이</a:t>
            </a:r>
            <a:endParaRPr lang="en-US" altLang="ko-KR" sz="14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6096297" y="4601303"/>
            <a:ext cx="1311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100,000</a:t>
            </a:r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원</a:t>
            </a:r>
            <a:endParaRPr lang="en-US" altLang="ko-KR" sz="12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5793761" y="4739803"/>
            <a:ext cx="19110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H="1">
            <a:off x="7280054" y="4739802"/>
            <a:ext cx="421260" cy="419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6124871" y="5004926"/>
            <a:ext cx="1311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</a:t>
            </a:r>
            <a:r>
              <a:rPr lang="ko-KR" altLang="en-US" sz="16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원</a:t>
            </a:r>
            <a:endParaRPr lang="en-US" altLang="ko-KR" sz="1600" b="1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1125277" y="3719170"/>
            <a:ext cx="3235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 </a:t>
            </a:r>
            <a:r>
              <a:rPr lang="ko-KR" altLang="en-US" sz="1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경찰공무원법 중심으로 임용</a:t>
            </a:r>
            <a:r>
              <a:rPr lang="en-US" altLang="ko-KR" sz="1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승진</a:t>
            </a:r>
            <a:r>
              <a:rPr lang="en-US" altLang="ko-KR" sz="1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</a:p>
          <a:p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</a:t>
            </a:r>
            <a:r>
              <a:rPr lang="ko-KR" altLang="en-US" sz="1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징계 등 여러 갈래 출제 포인트 개괄</a:t>
            </a:r>
            <a:endParaRPr lang="en-US" altLang="ko-KR" sz="14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2034197" y="4601303"/>
            <a:ext cx="1311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30,000</a:t>
            </a:r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원</a:t>
            </a:r>
            <a:endParaRPr lang="en-US" altLang="ko-KR" sz="12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1731661" y="4739803"/>
            <a:ext cx="19110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H="1">
            <a:off x="3217954" y="4739802"/>
            <a:ext cx="421260" cy="419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2062771" y="5004926"/>
            <a:ext cx="1311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</a:t>
            </a:r>
            <a:r>
              <a:rPr lang="ko-KR" altLang="en-US" sz="16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원</a:t>
            </a:r>
            <a:endParaRPr lang="en-US" altLang="ko-KR" sz="1600" b="1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041712" y="2272829"/>
            <a:ext cx="3307747" cy="104187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112879" y="3314699"/>
            <a:ext cx="3307747" cy="24669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5112879" y="2272828"/>
            <a:ext cx="3307747" cy="104187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1239901" y="5953537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5317917" y="5953537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1949716" y="312216"/>
            <a:ext cx="5244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Event</a:t>
            </a:r>
            <a:r>
              <a:rPr lang="en-US" altLang="ko-KR" sz="2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</a:t>
            </a:r>
            <a:r>
              <a:rPr lang="ko-KR" altLang="en-US" sz="2400" u="sng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지금 신청하면 모두 무료</a:t>
            </a:r>
            <a:r>
              <a:rPr lang="en-US" altLang="ko-KR" sz="2400" u="sng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sp>
        <p:nvSpPr>
          <p:cNvPr id="3" name="순서도: 수행의 시작/종료 2"/>
          <p:cNvSpPr/>
          <p:nvPr/>
        </p:nvSpPr>
        <p:spPr>
          <a:xfrm>
            <a:off x="2142408" y="321740"/>
            <a:ext cx="1241648" cy="392634"/>
          </a:xfrm>
          <a:prstGeom prst="flowChartTerminator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16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95904" y="1428750"/>
            <a:ext cx="8542119" cy="359092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357185"/>
              </p:ext>
            </p:extLst>
          </p:nvPr>
        </p:nvGraphicFramePr>
        <p:xfrm>
          <a:off x="9476174" y="17756"/>
          <a:ext cx="2654423" cy="2118238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0" baseline="0" dirty="0" err="1" smtClean="0">
                          <a:latin typeface="+mn-ea"/>
                        </a:rPr>
                        <a:t>경찰승진</a:t>
                      </a:r>
                      <a:r>
                        <a:rPr lang="ko-KR" altLang="en-US" sz="800" spc="0" baseline="0" dirty="0" smtClean="0">
                          <a:latin typeface="+mn-ea"/>
                        </a:rPr>
                        <a:t> 페이지로 연결</a:t>
                      </a: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745141" y="1525376"/>
            <a:ext cx="8125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2024 </a:t>
            </a:r>
            <a:r>
              <a:rPr lang="ko-KR" altLang="en-US" sz="2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경찰 승진도</a:t>
            </a:r>
            <a:r>
              <a:rPr lang="en-US" altLang="ko-KR" sz="2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4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경찰학원</a:t>
            </a:r>
            <a:r>
              <a:rPr lang="ko-KR" altLang="en-US" sz="2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2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</a:t>
            </a:r>
            <a:r>
              <a:rPr lang="ko-KR" altLang="en-US" sz="2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위  미래인재에서</a:t>
            </a:r>
            <a:r>
              <a:rPr lang="en-US" altLang="ko-KR" sz="2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493141" y="1522813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2393710" y="2236173"/>
            <a:ext cx="61051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2024 </a:t>
            </a:r>
            <a:r>
              <a:rPr lang="ko-KR" altLang="en-US" sz="44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경찰 승진</a:t>
            </a:r>
            <a:endParaRPr lang="en-US" altLang="ko-KR" sz="4400" b="1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4400" b="1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단합패스</a:t>
            </a:r>
            <a:endParaRPr lang="en-US" altLang="ko-KR" sz="4400" b="1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5744280" y="1522813"/>
            <a:ext cx="42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2393709" y="3794824"/>
            <a:ext cx="6105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trike="sngStrike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150</a:t>
            </a:r>
            <a:r>
              <a:rPr lang="ko-KR" altLang="en-US" sz="2000" strike="sngStrike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만원               </a:t>
            </a:r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&gt;   </a:t>
            </a:r>
            <a:r>
              <a:rPr lang="en-US" altLang="ko-KR" sz="40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89</a:t>
            </a:r>
            <a:r>
              <a:rPr lang="ko-KR" altLang="en-US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만원</a:t>
            </a:r>
            <a:endParaRPr lang="en-US" altLang="ko-KR" sz="32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1" name="포인트가 12개인 별 10"/>
          <p:cNvSpPr/>
          <p:nvPr/>
        </p:nvSpPr>
        <p:spPr>
          <a:xfrm>
            <a:off x="4819221" y="3720369"/>
            <a:ext cx="897774" cy="897774"/>
          </a:xfrm>
          <a:prstGeom prst="star12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4839986" y="3938423"/>
            <a:ext cx="8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특별</a:t>
            </a:r>
            <a:endParaRPr lang="en-US" altLang="ko-KR" sz="12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할인</a:t>
            </a:r>
            <a:r>
              <a:rPr lang="en-US" altLang="ko-KR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5954333" y="3666884"/>
            <a:ext cx="856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최대 </a:t>
            </a:r>
            <a:r>
              <a:rPr lang="ko-KR" altLang="en-US" sz="8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혜택가</a:t>
            </a:r>
            <a:endParaRPr lang="en-US" altLang="ko-KR" sz="8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 rot="20790201">
            <a:off x="1041261" y="2357643"/>
            <a:ext cx="1563139" cy="21386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모의고사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봉투 이미지</a:t>
            </a:r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466524" y="4212129"/>
            <a:ext cx="1664460" cy="58982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1529717" y="4268129"/>
            <a:ext cx="1538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타학원</a:t>
            </a:r>
            <a:r>
              <a:rPr lang="ko-KR" altLang="en-US" sz="1400" b="1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환승 시</a:t>
            </a:r>
            <a:endParaRPr lang="en-US" altLang="ko-KR" sz="1400" b="1" dirty="0" smtClean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6</a:t>
            </a:r>
            <a:r>
              <a:rPr lang="ko-KR" altLang="en-US" sz="1400" b="1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회분 무료 제공</a:t>
            </a:r>
            <a:r>
              <a:rPr lang="en-US" altLang="ko-KR" sz="1400" b="1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  <a:endParaRPr lang="en-US" altLang="ko-KR" sz="1400" b="1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6132706" y="4617930"/>
            <a:ext cx="2366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지금 바로 최저가로 신청하기 </a:t>
            </a:r>
            <a:r>
              <a:rPr lang="en-US" altLang="ko-KR" sz="1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&gt;&gt;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5268107" y="5044213"/>
            <a:ext cx="39738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*</a:t>
            </a:r>
            <a:r>
              <a:rPr lang="ko-KR" altLang="en-US" sz="700" dirty="0" err="1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경찰학원</a:t>
            </a:r>
            <a:r>
              <a:rPr lang="ko-KR" altLang="en-US" sz="7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중 </a:t>
            </a:r>
            <a:r>
              <a:rPr lang="en-US" altLang="ko-KR" sz="7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5</a:t>
            </a:r>
            <a:r>
              <a:rPr lang="ko-KR" altLang="en-US" sz="7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개월 연속 브랜드 검색 </a:t>
            </a:r>
            <a:r>
              <a:rPr lang="en-US" altLang="ko-KR" sz="7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r>
              <a:rPr lang="ko-KR" altLang="en-US" sz="7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위 </a:t>
            </a:r>
            <a:r>
              <a:rPr lang="en-US" altLang="ko-KR" sz="7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ko-KR" altLang="en-US" sz="7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출처</a:t>
            </a:r>
            <a:r>
              <a:rPr lang="en-US" altLang="ko-KR" sz="7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 </a:t>
            </a:r>
            <a:r>
              <a:rPr lang="ko-KR" altLang="en-US" sz="7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네이버 </a:t>
            </a:r>
            <a:r>
              <a:rPr lang="ko-KR" altLang="en-US" sz="700" dirty="0" err="1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키워드도구</a:t>
            </a:r>
            <a:r>
              <a:rPr lang="ko-KR" altLang="en-US" sz="7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7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22.10</a:t>
            </a:r>
            <a:r>
              <a:rPr lang="ko-KR" altLang="en-US" sz="7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월</a:t>
            </a:r>
            <a:r>
              <a:rPr lang="en-US" altLang="ko-KR" sz="7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~23</a:t>
            </a:r>
            <a:r>
              <a:rPr lang="ko-KR" altLang="en-US" sz="7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년 </a:t>
            </a:r>
            <a:r>
              <a:rPr lang="en-US" altLang="ko-KR" sz="7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</a:t>
            </a:r>
            <a:r>
              <a:rPr lang="ko-KR" altLang="en-US" sz="7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월 현재</a:t>
            </a:r>
            <a:r>
              <a:rPr lang="en-US" altLang="ko-KR" sz="7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7402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98156" y="436729"/>
            <a:ext cx="7855269" cy="3011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348482" y="66675"/>
            <a:ext cx="2685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1. 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메인 </a:t>
            </a:r>
            <a:r>
              <a:rPr lang="ko-KR" altLang="en-US" sz="16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빅비쥬얼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모션 배너</a:t>
            </a:r>
            <a:endParaRPr lang="en-US" altLang="ko-KR" sz="16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670916" y="616227"/>
            <a:ext cx="1778924" cy="304947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신광은</a:t>
            </a:r>
            <a:r>
              <a:rPr lang="en-US" altLang="ko-KR" dirty="0" smtClean="0"/>
              <a:t>P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1560378" y="978177"/>
            <a:ext cx="645291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2024 </a:t>
            </a:r>
            <a:r>
              <a:rPr lang="ko-KR" altLang="en-US" sz="44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경찰 승진</a:t>
            </a:r>
            <a:endParaRPr lang="en-US" altLang="ko-KR" sz="4400" dirty="0" smtClean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endParaRPr lang="en-US" altLang="ko-KR" sz="400" dirty="0" smtClean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sz="4400" dirty="0" smtClean="0">
                <a:solidFill>
                  <a:srgbClr val="C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신광은 교수가</a:t>
            </a:r>
            <a:endParaRPr lang="en-US" altLang="ko-KR" sz="4400" dirty="0" smtClean="0">
              <a:solidFill>
                <a:srgbClr val="C00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sz="4400" dirty="0" smtClean="0">
                <a:solidFill>
                  <a:srgbClr val="C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실무종합까지</a:t>
            </a:r>
            <a:r>
              <a:rPr lang="ko-KR" altLang="en-US" sz="44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책임집니다</a:t>
            </a:r>
            <a:r>
              <a:rPr lang="en-US" altLang="ko-KR" sz="44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</a:t>
            </a:r>
            <a:endParaRPr lang="en-US" altLang="ko-KR" sz="54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98156" y="3781426"/>
            <a:ext cx="7855269" cy="3011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4248150" y="3163391"/>
            <a:ext cx="0" cy="904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5083823" y="4024587"/>
            <a:ext cx="1778924" cy="304947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신광은</a:t>
            </a:r>
            <a:r>
              <a:rPr lang="en-US" altLang="ko-KR" dirty="0" smtClean="0"/>
              <a:t>P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3778898" y="4108837"/>
            <a:ext cx="1778924" cy="304947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이관희</a:t>
            </a:r>
            <a:r>
              <a:rPr lang="en-US" altLang="ko-KR" dirty="0" smtClean="0"/>
              <a:t>P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6388748" y="4108837"/>
            <a:ext cx="1778924" cy="304947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정태정</a:t>
            </a:r>
            <a:r>
              <a:rPr lang="en-US" altLang="ko-KR" dirty="0" smtClean="0"/>
              <a:t>P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599278" y="4718328"/>
            <a:ext cx="38383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경찰대 졸업</a:t>
            </a:r>
            <a:r>
              <a:rPr lang="en-US" altLang="ko-KR" sz="24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, </a:t>
            </a:r>
            <a:r>
              <a:rPr lang="ko-KR" altLang="en-US" sz="24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전직 경찰부터</a:t>
            </a:r>
            <a:endParaRPr lang="en-US" altLang="ko-KR" sz="2400" dirty="0" smtClean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24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승진시험 출제위원까지</a:t>
            </a:r>
            <a:r>
              <a:rPr lang="en-US" altLang="ko-KR" sz="24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!</a:t>
            </a:r>
          </a:p>
          <a:p>
            <a:endParaRPr lang="en-US" altLang="ko-KR" sz="24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2400" dirty="0" err="1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역대급</a:t>
            </a:r>
            <a:r>
              <a:rPr lang="ko-KR" altLang="en-US" sz="24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경찰 </a:t>
            </a:r>
            <a:r>
              <a:rPr lang="ko-KR" altLang="en-US" sz="2400" dirty="0" err="1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승진팀</a:t>
            </a:r>
            <a:r>
              <a:rPr lang="ko-KR" altLang="en-US" sz="24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런칭</a:t>
            </a:r>
            <a:r>
              <a:rPr lang="en-US" altLang="ko-KR" sz="24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0409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253232" y="381000"/>
            <a:ext cx="2685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2. 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이벤트 작은 배너</a:t>
            </a:r>
            <a:endParaRPr lang="en-US" altLang="ko-KR" sz="16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41588" y="951079"/>
            <a:ext cx="2107669" cy="28208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3274300" y="1181100"/>
            <a:ext cx="16422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경찰 승진 </a:t>
            </a:r>
            <a:r>
              <a:rPr lang="en-US" altLang="ko-KR" sz="105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EVENT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3002509" y="1552701"/>
            <a:ext cx="21858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현직 인증만 하면</a:t>
            </a:r>
            <a:endParaRPr lang="en-US" altLang="ko-KR" sz="1600" dirty="0" smtClean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endParaRPr lang="en-US" altLang="ko-KR" sz="400" dirty="0" smtClean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20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형법 </a:t>
            </a:r>
            <a:r>
              <a:rPr lang="en-US" altLang="ko-KR" sz="20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2000" b="1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형소법</a:t>
            </a:r>
            <a:endParaRPr lang="en-US" altLang="ko-KR" sz="2000" b="1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20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시크릿 모의고사</a:t>
            </a:r>
            <a:endParaRPr lang="en-US" altLang="ko-KR" sz="2000" b="1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en-US" altLang="ko-KR" sz="36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</a:t>
            </a:r>
            <a:r>
              <a:rPr lang="ko-KR" altLang="en-US" sz="20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원</a:t>
            </a:r>
            <a:r>
              <a:rPr lang="en-US" altLang="ko-KR" sz="20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3101864" y="3232352"/>
            <a:ext cx="1987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시험지</a:t>
            </a:r>
            <a:r>
              <a:rPr lang="en-US" altLang="ko-KR" sz="10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+</a:t>
            </a:r>
            <a:r>
              <a:rPr lang="ko-KR" altLang="en-US" sz="1000" dirty="0" err="1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해설지</a:t>
            </a:r>
            <a:r>
              <a:rPr lang="en-US" altLang="ko-KR" sz="10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+</a:t>
            </a:r>
          </a:p>
          <a:p>
            <a:pPr algn="ctr"/>
            <a:r>
              <a:rPr lang="en-US" altLang="ko-KR" sz="10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r>
              <a:rPr lang="ko-KR" altLang="en-US" sz="10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일</a:t>
            </a:r>
            <a:r>
              <a:rPr lang="en-US" altLang="ko-KR" sz="10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r>
              <a:rPr lang="ko-KR" altLang="en-US" sz="10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제 해설강의까지</a:t>
            </a:r>
            <a:r>
              <a:rPr lang="en-US" altLang="ko-KR" sz="10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!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62130" y="951079"/>
            <a:ext cx="2107669" cy="28208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894842" y="1181100"/>
            <a:ext cx="16422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경찰 승진 </a:t>
            </a:r>
            <a:r>
              <a:rPr lang="en-US" altLang="ko-KR" sz="105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EVENT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623051" y="1554564"/>
            <a:ext cx="2185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승진팀</a:t>
            </a:r>
            <a:r>
              <a:rPr lang="ko-KR" altLang="en-US" sz="16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런칭 기념</a:t>
            </a:r>
            <a:endParaRPr lang="en-US" altLang="ko-KR" sz="1600" dirty="0" smtClean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endParaRPr lang="en-US" altLang="ko-KR" sz="400" dirty="0" smtClean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2000" b="1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실무종합</a:t>
            </a:r>
            <a:endParaRPr lang="en-US" altLang="ko-KR" sz="2000" b="1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2000" b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강좌 무료 배포</a:t>
            </a:r>
            <a:endParaRPr lang="en-US" altLang="ko-KR" sz="2000" b="1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132507" y="2647358"/>
            <a:ext cx="1128811" cy="902739"/>
            <a:chOff x="5319614" y="2128766"/>
            <a:chExt cx="2603500" cy="2082085"/>
          </a:xfrm>
        </p:grpSpPr>
        <p:sp>
          <p:nvSpPr>
            <p:cNvPr id="18" name="액자 17"/>
            <p:cNvSpPr/>
            <p:nvPr/>
          </p:nvSpPr>
          <p:spPr>
            <a:xfrm>
              <a:off x="5319614" y="2128766"/>
              <a:ext cx="2603500" cy="1574800"/>
            </a:xfrm>
            <a:prstGeom prst="fram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순서도: 수동 연산 18"/>
            <p:cNvSpPr/>
            <p:nvPr/>
          </p:nvSpPr>
          <p:spPr>
            <a:xfrm rot="10800000">
              <a:off x="6164164" y="3598203"/>
              <a:ext cx="914400" cy="612648"/>
            </a:xfrm>
            <a:prstGeom prst="flowChartManualOperati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/>
            <p:cNvCxnSpPr/>
            <p:nvPr/>
          </p:nvCxnSpPr>
          <p:spPr>
            <a:xfrm>
              <a:off x="5840314" y="4210851"/>
              <a:ext cx="1562100" cy="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이등변 삼각형 21"/>
          <p:cNvSpPr/>
          <p:nvPr/>
        </p:nvSpPr>
        <p:spPr>
          <a:xfrm rot="5400000">
            <a:off x="1579788" y="2869604"/>
            <a:ext cx="272346" cy="233291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74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346622"/>
              </p:ext>
            </p:extLst>
          </p:nvPr>
        </p:nvGraphicFramePr>
        <p:xfrm>
          <a:off x="9476174" y="17756"/>
          <a:ext cx="2654423" cy="2220564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0" baseline="0" dirty="0" err="1" smtClean="0">
                          <a:latin typeface="+mn-ea"/>
                        </a:rPr>
                        <a:t>메인단</a:t>
                      </a:r>
                      <a:r>
                        <a:rPr lang="ko-KR" altLang="en-US" sz="800" spc="0" baseline="0" dirty="0" smtClean="0">
                          <a:latin typeface="+mn-ea"/>
                        </a:rPr>
                        <a:t> 텍스트 전환 모션</a:t>
                      </a:r>
                      <a:endParaRPr lang="en-US" altLang="ko-KR" sz="800" spc="0" baseline="0" dirty="0" smtClean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ko-KR" sz="800" spc="0" baseline="0" dirty="0" smtClean="0">
                          <a:latin typeface="+mn-ea"/>
                        </a:rPr>
                        <a:t>&gt; 3</a:t>
                      </a:r>
                      <a:r>
                        <a:rPr lang="ko-KR" altLang="en-US" sz="800" spc="0" baseline="0" dirty="0" smtClean="0">
                          <a:latin typeface="+mn-ea"/>
                        </a:rPr>
                        <a:t>번 슬라이드에서 </a:t>
                      </a:r>
                      <a:r>
                        <a:rPr lang="en-US" altLang="ko-KR" sz="800" spc="0" baseline="0" dirty="0" smtClean="0">
                          <a:latin typeface="+mn-ea"/>
                        </a:rPr>
                        <a:t>4</a:t>
                      </a:r>
                      <a:r>
                        <a:rPr lang="ko-KR" altLang="en-US" sz="800" spc="0" baseline="0" dirty="0" smtClean="0">
                          <a:latin typeface="+mn-ea"/>
                        </a:rPr>
                        <a:t>번 슬라이드 내용으로</a:t>
                      </a: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31012" y="1362665"/>
            <a:ext cx="9445162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경찰 승진 시험</a:t>
            </a:r>
            <a:endParaRPr lang="en-US" altLang="ko-KR" sz="8000" dirty="0" smtClean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endParaRPr lang="en-US" altLang="ko-KR" sz="1000" dirty="0" smtClean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sz="6100" dirty="0" smtClean="0">
                <a:solidFill>
                  <a:srgbClr val="C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신광은 교수가 </a:t>
            </a:r>
            <a:r>
              <a:rPr lang="ko-KR" altLang="en-US" sz="61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이제</a:t>
            </a:r>
            <a:endParaRPr lang="en-US" altLang="ko-KR" sz="6100" dirty="0" smtClean="0">
              <a:solidFill>
                <a:srgbClr val="C00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sz="6100" dirty="0" smtClean="0">
                <a:solidFill>
                  <a:srgbClr val="C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실무종합까지도</a:t>
            </a:r>
            <a:r>
              <a:rPr lang="ko-KR" altLang="en-US" sz="61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책임집니다</a:t>
            </a:r>
            <a:r>
              <a:rPr lang="en-US" altLang="ko-KR" sz="61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</a:t>
            </a:r>
            <a:endParaRPr lang="en-US" altLang="ko-KR" sz="61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아래쪽 화살표 3"/>
          <p:cNvSpPr/>
          <p:nvPr/>
        </p:nvSpPr>
        <p:spPr>
          <a:xfrm>
            <a:off x="9786542" y="5590614"/>
            <a:ext cx="2266950" cy="12287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dirty="0" err="1" smtClean="0"/>
              <a:t>다음페이지</a:t>
            </a:r>
            <a:endParaRPr lang="en-US" altLang="ko-KR" sz="1600" dirty="0" smtClean="0"/>
          </a:p>
          <a:p>
            <a:pPr algn="ctr"/>
            <a:r>
              <a:rPr lang="ko-KR" altLang="en-US" sz="1600" dirty="0" smtClean="0"/>
              <a:t>이어서</a:t>
            </a:r>
            <a:endParaRPr lang="ko-KR" altLang="en-US" sz="1600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348920" y="1472091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74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217525"/>
              </p:ext>
            </p:extLst>
          </p:nvPr>
        </p:nvGraphicFramePr>
        <p:xfrm>
          <a:off x="9476174" y="17756"/>
          <a:ext cx="2654423" cy="2118238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31012" y="1362665"/>
            <a:ext cx="94451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경찰 승진도</a:t>
            </a:r>
            <a:endParaRPr lang="en-US" altLang="ko-KR" sz="8000" dirty="0" smtClean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sz="80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무조건</a:t>
            </a:r>
            <a:endParaRPr lang="en-US" altLang="ko-KR" sz="8000" dirty="0" smtClean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en-US" altLang="ko-KR" sz="8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en-US" altLang="ko-KR" sz="80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sz="8000" dirty="0" smtClean="0">
                <a:solidFill>
                  <a:srgbClr val="C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위</a:t>
            </a:r>
            <a:r>
              <a:rPr lang="ko-KR" altLang="en-US" sz="80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sz="8000" dirty="0" smtClean="0">
                <a:solidFill>
                  <a:srgbClr val="C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미래인재</a:t>
            </a:r>
            <a:r>
              <a:rPr lang="ko-KR" altLang="en-US" sz="80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에서</a:t>
            </a:r>
            <a:r>
              <a:rPr lang="en-US" altLang="ko-KR" sz="80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!</a:t>
            </a:r>
            <a:endParaRPr lang="en-US" altLang="ko-KR" sz="80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5502292" y="5162227"/>
            <a:ext cx="39738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*</a:t>
            </a:r>
            <a:r>
              <a:rPr lang="ko-KR" altLang="en-US" sz="700" dirty="0" err="1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경찰학원</a:t>
            </a:r>
            <a:r>
              <a:rPr lang="ko-KR" altLang="en-US" sz="7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중 </a:t>
            </a:r>
            <a:r>
              <a:rPr lang="en-US" altLang="ko-KR" sz="7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5</a:t>
            </a:r>
            <a:r>
              <a:rPr lang="ko-KR" altLang="en-US" sz="7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개월 연속 브랜드 검색 </a:t>
            </a:r>
            <a:r>
              <a:rPr lang="en-US" altLang="ko-KR" sz="7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r>
              <a:rPr lang="ko-KR" altLang="en-US" sz="7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위 </a:t>
            </a:r>
            <a:r>
              <a:rPr lang="en-US" altLang="ko-KR" sz="7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ko-KR" altLang="en-US" sz="7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출처</a:t>
            </a:r>
            <a:r>
              <a:rPr lang="en-US" altLang="ko-KR" sz="7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 </a:t>
            </a:r>
            <a:r>
              <a:rPr lang="ko-KR" altLang="en-US" sz="7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네이버 </a:t>
            </a:r>
            <a:r>
              <a:rPr lang="ko-KR" altLang="en-US" sz="700" dirty="0" err="1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키워드도구</a:t>
            </a:r>
            <a:r>
              <a:rPr lang="ko-KR" altLang="en-US" sz="7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7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22.10</a:t>
            </a:r>
            <a:r>
              <a:rPr lang="ko-KR" altLang="en-US" sz="7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월</a:t>
            </a:r>
            <a:r>
              <a:rPr lang="en-US" altLang="ko-KR" sz="7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~23.2</a:t>
            </a:r>
            <a:r>
              <a:rPr lang="ko-KR" altLang="en-US" sz="7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월 현재</a:t>
            </a:r>
            <a:r>
              <a:rPr lang="en-US" altLang="ko-KR" sz="7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2086695" y="3837218"/>
            <a:ext cx="440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*</a:t>
            </a:r>
            <a:endParaRPr lang="en-US" altLang="ko-KR" sz="2800" dirty="0" smtClean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-227099" y="2615377"/>
            <a:ext cx="227992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600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en-US" altLang="ko-KR" sz="16600" dirty="0">
              <a:solidFill>
                <a:srgbClr val="C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319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414854"/>
              </p:ext>
            </p:extLst>
          </p:nvPr>
        </p:nvGraphicFramePr>
        <p:xfrm>
          <a:off x="9476174" y="17756"/>
          <a:ext cx="2654423" cy="3990582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0" baseline="0" dirty="0" smtClean="0">
                          <a:latin typeface="+mn-ea"/>
                        </a:rPr>
                        <a:t>따라다니는 배너</a:t>
                      </a:r>
                      <a:endParaRPr lang="en-US" altLang="ko-KR" sz="800" spc="0" baseline="0" dirty="0" smtClean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ko-KR" sz="800" spc="0" baseline="0" dirty="0" smtClean="0">
                          <a:latin typeface="+mn-ea"/>
                        </a:rPr>
                        <a:t>(</a:t>
                      </a:r>
                      <a:r>
                        <a:rPr lang="ko-KR" altLang="en-US" sz="800" spc="0" baseline="0" dirty="0" smtClean="0">
                          <a:latin typeface="+mn-ea"/>
                        </a:rPr>
                        <a:t>여기부터 따라다니게 </a:t>
                      </a:r>
                      <a:r>
                        <a:rPr lang="en-US" altLang="ko-KR" sz="800" spc="0" baseline="0" dirty="0" smtClean="0">
                          <a:latin typeface="+mn-ea"/>
                        </a:rPr>
                        <a:t>: 3-4</a:t>
                      </a:r>
                      <a:r>
                        <a:rPr lang="ko-KR" altLang="en-US" sz="800" spc="0" baseline="0" dirty="0" smtClean="0">
                          <a:latin typeface="+mn-ea"/>
                        </a:rPr>
                        <a:t>번 메인단에서는 노출</a:t>
                      </a:r>
                      <a:r>
                        <a:rPr lang="en-US" altLang="ko-KR" sz="800" spc="0" baseline="0" dirty="0" smtClean="0">
                          <a:latin typeface="+mn-ea"/>
                        </a:rPr>
                        <a:t>X)</a:t>
                      </a:r>
                    </a:p>
                    <a:p>
                      <a:pPr marL="0" indent="0">
                        <a:buNone/>
                      </a:pPr>
                      <a:endParaRPr lang="en-US" altLang="ko-KR" sz="800" spc="0" baseline="0" dirty="0" smtClean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ko-KR" sz="800" spc="0" baseline="0" dirty="0" smtClean="0">
                          <a:latin typeface="+mn-ea"/>
                        </a:rPr>
                        <a:t>7</a:t>
                      </a:r>
                      <a:r>
                        <a:rPr lang="ko-KR" altLang="en-US" sz="800" spc="0" baseline="0" dirty="0" smtClean="0">
                          <a:latin typeface="+mn-ea"/>
                        </a:rPr>
                        <a:t>번 슬라이드로 </a:t>
                      </a:r>
                      <a:r>
                        <a:rPr lang="ko-KR" altLang="en-US" sz="800" spc="0" baseline="0" dirty="0" err="1" smtClean="0">
                          <a:latin typeface="+mn-ea"/>
                        </a:rPr>
                        <a:t>연걸</a:t>
                      </a: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0" baseline="0" dirty="0" smtClean="0">
                          <a:latin typeface="+mn-ea"/>
                        </a:rPr>
                        <a:t>따라다니는 배너</a:t>
                      </a:r>
                      <a:endParaRPr lang="en-US" altLang="ko-KR" sz="800" spc="0" baseline="0" dirty="0" smtClean="0">
                        <a:latin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spc="0" baseline="0" dirty="0" smtClean="0">
                          <a:latin typeface="+mn-ea"/>
                        </a:rPr>
                        <a:t>(</a:t>
                      </a:r>
                      <a:r>
                        <a:rPr lang="ko-KR" altLang="en-US" sz="800" spc="0" baseline="0" dirty="0" smtClean="0">
                          <a:latin typeface="+mn-ea"/>
                        </a:rPr>
                        <a:t>여기부터 따라다니게 </a:t>
                      </a:r>
                      <a:r>
                        <a:rPr lang="en-US" altLang="ko-KR" sz="800" spc="0" baseline="0" dirty="0" smtClean="0">
                          <a:latin typeface="+mn-ea"/>
                        </a:rPr>
                        <a:t>: 3-4</a:t>
                      </a:r>
                      <a:r>
                        <a:rPr lang="ko-KR" altLang="en-US" sz="800" spc="0" baseline="0" dirty="0" smtClean="0">
                          <a:latin typeface="+mn-ea"/>
                        </a:rPr>
                        <a:t>번 메인단에서는 노출</a:t>
                      </a:r>
                      <a:r>
                        <a:rPr lang="en-US" altLang="ko-KR" sz="800" spc="0" baseline="0" dirty="0" smtClean="0">
                          <a:latin typeface="+mn-ea"/>
                        </a:rPr>
                        <a:t>X)</a:t>
                      </a:r>
                    </a:p>
                    <a:p>
                      <a:pPr marL="0" indent="0">
                        <a:buNone/>
                      </a:pPr>
                      <a:endParaRPr lang="en-US" altLang="ko-KR" sz="800" spc="0" baseline="0" dirty="0" smtClean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ko-KR" sz="800" spc="0" baseline="0" dirty="0" smtClean="0">
                          <a:latin typeface="+mn-ea"/>
                        </a:rPr>
                        <a:t>14</a:t>
                      </a:r>
                      <a:r>
                        <a:rPr lang="ko-KR" altLang="en-US" sz="800" spc="0" baseline="0" dirty="0" smtClean="0">
                          <a:latin typeface="+mn-ea"/>
                        </a:rPr>
                        <a:t>번 슬라이드로 연결</a:t>
                      </a: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0" baseline="0" dirty="0" smtClean="0">
                          <a:latin typeface="+mn-ea"/>
                        </a:rPr>
                        <a:t>따라다니는 배너</a:t>
                      </a:r>
                      <a:endParaRPr lang="en-US" altLang="ko-KR" sz="800" spc="0" baseline="0" dirty="0" smtClean="0">
                        <a:latin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spc="0" baseline="0" dirty="0" smtClean="0">
                          <a:latin typeface="+mn-ea"/>
                        </a:rPr>
                        <a:t>(</a:t>
                      </a:r>
                      <a:r>
                        <a:rPr lang="ko-KR" altLang="en-US" sz="800" spc="0" baseline="0" dirty="0" smtClean="0">
                          <a:latin typeface="+mn-ea"/>
                        </a:rPr>
                        <a:t>여기부터 따라다니게 </a:t>
                      </a:r>
                      <a:r>
                        <a:rPr lang="en-US" altLang="ko-KR" sz="800" spc="0" baseline="0" dirty="0" smtClean="0">
                          <a:latin typeface="+mn-ea"/>
                        </a:rPr>
                        <a:t>: 3-4</a:t>
                      </a:r>
                      <a:r>
                        <a:rPr lang="ko-KR" altLang="en-US" sz="800" spc="0" baseline="0" dirty="0" smtClean="0">
                          <a:latin typeface="+mn-ea"/>
                        </a:rPr>
                        <a:t>번 메인단에서는 노출</a:t>
                      </a:r>
                      <a:r>
                        <a:rPr lang="en-US" altLang="ko-KR" sz="800" spc="0" baseline="0" dirty="0" smtClean="0">
                          <a:latin typeface="+mn-ea"/>
                        </a:rPr>
                        <a:t>X)</a:t>
                      </a:r>
                    </a:p>
                    <a:p>
                      <a:pPr marL="0" indent="0">
                        <a:buNone/>
                      </a:pPr>
                      <a:endParaRPr lang="en-US" altLang="ko-KR" sz="800" spc="0" baseline="0" dirty="0" smtClean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ko-KR" sz="800" spc="0" baseline="0" dirty="0" smtClean="0">
                          <a:latin typeface="+mn-ea"/>
                        </a:rPr>
                        <a:t>17</a:t>
                      </a:r>
                      <a:r>
                        <a:rPr lang="ko-KR" altLang="en-US" sz="800" spc="0" baseline="0" dirty="0" smtClean="0">
                          <a:latin typeface="+mn-ea"/>
                        </a:rPr>
                        <a:t>번 슬라이드 연결</a:t>
                      </a: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spc="0" baseline="0" dirty="0" smtClean="0">
                          <a:latin typeface="+mn-ea"/>
                        </a:rPr>
                        <a:t>따라다니는 배너</a:t>
                      </a:r>
                      <a:endParaRPr lang="en-US" altLang="ko-KR" sz="800" spc="0" baseline="0" dirty="0" smtClean="0">
                        <a:latin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spc="0" baseline="0" dirty="0" smtClean="0">
                          <a:latin typeface="+mn-ea"/>
                        </a:rPr>
                        <a:t>(</a:t>
                      </a:r>
                      <a:r>
                        <a:rPr lang="ko-KR" altLang="en-US" sz="800" spc="0" baseline="0" dirty="0" smtClean="0">
                          <a:latin typeface="+mn-ea"/>
                        </a:rPr>
                        <a:t>여기부터 따라다니게 </a:t>
                      </a:r>
                      <a:r>
                        <a:rPr lang="en-US" altLang="ko-KR" sz="800" spc="0" baseline="0" dirty="0" smtClean="0">
                          <a:latin typeface="+mn-ea"/>
                        </a:rPr>
                        <a:t>: 3-4</a:t>
                      </a:r>
                      <a:r>
                        <a:rPr lang="ko-KR" altLang="en-US" sz="800" spc="0" baseline="0" dirty="0" smtClean="0">
                          <a:latin typeface="+mn-ea"/>
                        </a:rPr>
                        <a:t>번 메인단에서는 노출</a:t>
                      </a:r>
                      <a:r>
                        <a:rPr lang="en-US" altLang="ko-KR" sz="800" spc="0" baseline="0" dirty="0" smtClean="0">
                          <a:latin typeface="+mn-ea"/>
                        </a:rPr>
                        <a:t>X)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spc="0" baseline="0" dirty="0" smtClean="0">
                        <a:latin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spc="0" baseline="0" dirty="0" err="1" smtClean="0">
                          <a:latin typeface="+mn-ea"/>
                        </a:rPr>
                        <a:t>승진패스</a:t>
                      </a:r>
                      <a:r>
                        <a:rPr lang="ko-KR" altLang="en-US" sz="800" spc="0" baseline="0" dirty="0" smtClean="0">
                          <a:latin typeface="+mn-ea"/>
                        </a:rPr>
                        <a:t> 페이지로 연결</a:t>
                      </a: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95085" y="259348"/>
            <a:ext cx="8950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경찰대</a:t>
            </a:r>
            <a:r>
              <a:rPr lang="en-US" altLang="ko-KR" sz="36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·</a:t>
            </a:r>
            <a:r>
              <a:rPr lang="ko-KR" altLang="en-US" sz="36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경찰</a:t>
            </a:r>
            <a:r>
              <a:rPr lang="en-US" altLang="ko-KR" sz="36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·</a:t>
            </a:r>
            <a:r>
              <a:rPr lang="ko-KR" altLang="en-US" sz="36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승진시험 출제위원</a:t>
            </a:r>
            <a:r>
              <a:rPr lang="en-US" altLang="ko-KR" sz="36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·</a:t>
            </a:r>
            <a:r>
              <a:rPr lang="ko-KR" altLang="en-US" sz="36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박사까지</a:t>
            </a:r>
            <a:r>
              <a:rPr lang="en-US" altLang="ko-KR" sz="36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!</a:t>
            </a:r>
          </a:p>
          <a:p>
            <a:pPr algn="ctr"/>
            <a:r>
              <a:rPr lang="en-US" altLang="ko-KR" sz="36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“</a:t>
            </a:r>
            <a:r>
              <a:rPr lang="ko-KR" altLang="en-US" sz="3600" dirty="0" err="1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역대급</a:t>
            </a:r>
            <a:r>
              <a:rPr lang="ko-KR" altLang="en-US" sz="36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경찰 </a:t>
            </a:r>
            <a:r>
              <a:rPr lang="ko-KR" altLang="en-US" sz="3600" dirty="0" err="1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승진팀</a:t>
            </a:r>
            <a:r>
              <a:rPr lang="ko-KR" altLang="en-US" sz="36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런칭</a:t>
            </a:r>
            <a:r>
              <a:rPr lang="en-US" altLang="ko-KR" sz="36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”</a:t>
            </a:r>
          </a:p>
        </p:txBody>
      </p:sp>
      <p:sp>
        <p:nvSpPr>
          <p:cNvPr id="4" name="타원 3"/>
          <p:cNvSpPr/>
          <p:nvPr/>
        </p:nvSpPr>
        <p:spPr>
          <a:xfrm>
            <a:off x="1442976" y="2080831"/>
            <a:ext cx="2186247" cy="368669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3260058" y="1645926"/>
            <a:ext cx="2186247" cy="368669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5077140" y="2080831"/>
            <a:ext cx="2186247" cy="368669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026183" y="2636067"/>
            <a:ext cx="10198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이관희</a:t>
            </a:r>
            <a:r>
              <a:rPr lang="en-US" altLang="ko-KR" sz="1050" dirty="0" smtClean="0"/>
              <a:t>P </a:t>
            </a:r>
            <a:r>
              <a:rPr lang="ko-KR" altLang="en-US" sz="1050" dirty="0" smtClean="0"/>
              <a:t>사진</a:t>
            </a:r>
            <a:endParaRPr lang="ko-KR" altLang="en-US" sz="1050" dirty="0"/>
          </a:p>
        </p:txBody>
      </p:sp>
      <p:sp>
        <p:nvSpPr>
          <p:cNvPr id="8" name="TextBox 7"/>
          <p:cNvSpPr txBox="1"/>
          <p:nvPr/>
        </p:nvSpPr>
        <p:spPr>
          <a:xfrm>
            <a:off x="3843265" y="2340792"/>
            <a:ext cx="9829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신광은</a:t>
            </a:r>
            <a:r>
              <a:rPr lang="en-US" altLang="ko-KR" sz="1050" dirty="0" smtClean="0"/>
              <a:t>P </a:t>
            </a:r>
            <a:r>
              <a:rPr lang="ko-KR" altLang="en-US" sz="1050" dirty="0" smtClean="0"/>
              <a:t>사진</a:t>
            </a:r>
            <a:endParaRPr lang="ko-KR" altLang="en-US" sz="1050" dirty="0"/>
          </a:p>
        </p:txBody>
      </p:sp>
      <p:sp>
        <p:nvSpPr>
          <p:cNvPr id="9" name="TextBox 8"/>
          <p:cNvSpPr txBox="1"/>
          <p:nvPr/>
        </p:nvSpPr>
        <p:spPr>
          <a:xfrm>
            <a:off x="5678782" y="2636067"/>
            <a:ext cx="9829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 smtClean="0"/>
              <a:t>정태정</a:t>
            </a:r>
            <a:r>
              <a:rPr lang="en-US" altLang="ko-KR" sz="1050" dirty="0" smtClean="0"/>
              <a:t>P </a:t>
            </a:r>
            <a:r>
              <a:rPr lang="ko-KR" altLang="en-US" sz="1050" dirty="0" smtClean="0"/>
              <a:t>사진</a:t>
            </a:r>
            <a:endParaRPr lang="ko-KR" altLang="en-US" sz="10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284911" y="5332620"/>
            <a:ext cx="81365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i="1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현직 경찰부터 출제위원까지</a:t>
            </a:r>
            <a:endParaRPr lang="en-US" altLang="ko-KR" sz="4000" i="1" dirty="0" smtClean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sz="4000" i="1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직접 경험한 사람은 차원이 다르다</a:t>
            </a:r>
            <a:r>
              <a:rPr lang="en-US" altLang="ko-KR" sz="4000" i="1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DF5A96-D9EA-056A-4BBC-6A74F369F98A}"/>
              </a:ext>
            </a:extLst>
          </p:cNvPr>
          <p:cNvSpPr txBox="1"/>
          <p:nvPr/>
        </p:nvSpPr>
        <p:spPr>
          <a:xfrm>
            <a:off x="2870260" y="4468836"/>
            <a:ext cx="2675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형법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</a:t>
            </a:r>
            <a:r>
              <a:rPr lang="ko-KR" altLang="en-US" sz="16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형소법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</a:t>
            </a:r>
            <a:r>
              <a:rPr lang="ko-KR" altLang="en-US" sz="16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실무종합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각론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r"/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신광은 교수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DF5A96-D9EA-056A-4BBC-6A74F369F98A}"/>
              </a:ext>
            </a:extLst>
          </p:cNvPr>
          <p:cNvSpPr txBox="1"/>
          <p:nvPr/>
        </p:nvSpPr>
        <p:spPr>
          <a:xfrm>
            <a:off x="699280" y="4686289"/>
            <a:ext cx="1611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실무종합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론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이관희 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교수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DF5A96-D9EA-056A-4BBC-6A74F369F98A}"/>
              </a:ext>
            </a:extLst>
          </p:cNvPr>
          <p:cNvSpPr txBox="1"/>
          <p:nvPr/>
        </p:nvSpPr>
        <p:spPr>
          <a:xfrm>
            <a:off x="6708359" y="4538651"/>
            <a:ext cx="1611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실무종합</a:t>
            </a:r>
            <a:endParaRPr lang="en-US" altLang="ko-KR" sz="16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0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정태정</a:t>
            </a:r>
            <a:r>
              <a:rPr lang="ko-KR" altLang="en-US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교수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7797660" y="1040540"/>
            <a:ext cx="1776794" cy="177679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7883104" y="1145920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789050" y="2891295"/>
            <a:ext cx="1794013" cy="40657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F5A96-D9EA-056A-4BBC-6A74F369F98A}"/>
              </a:ext>
            </a:extLst>
          </p:cNvPr>
          <p:cNvSpPr txBox="1"/>
          <p:nvPr/>
        </p:nvSpPr>
        <p:spPr>
          <a:xfrm>
            <a:off x="7721338" y="2964972"/>
            <a:ext cx="195037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2024 </a:t>
            </a:r>
            <a:r>
              <a:rPr lang="ko-KR" altLang="en-US" sz="13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승진 커리큘럼 </a:t>
            </a:r>
            <a:r>
              <a:rPr lang="en-US" altLang="ko-KR" sz="13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&gt;</a:t>
            </a:r>
            <a:endParaRPr lang="en-US" altLang="ko-KR" sz="13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789050" y="3789505"/>
            <a:ext cx="1794013" cy="40657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DF5A96-D9EA-056A-4BBC-6A74F369F98A}"/>
              </a:ext>
            </a:extLst>
          </p:cNvPr>
          <p:cNvSpPr txBox="1"/>
          <p:nvPr/>
        </p:nvSpPr>
        <p:spPr>
          <a:xfrm>
            <a:off x="7721338" y="3863182"/>
            <a:ext cx="195037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승진패스</a:t>
            </a:r>
            <a:r>
              <a:rPr lang="ko-KR" altLang="en-US" sz="13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구매하기 </a:t>
            </a:r>
            <a:r>
              <a:rPr lang="en-US" altLang="ko-KR" sz="13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&gt;</a:t>
            </a:r>
            <a:endParaRPr lang="en-US" altLang="ko-KR" sz="13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7595338" y="2833419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7601252" y="3750691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4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DF5A96-D9EA-056A-4BBC-6A74F369F98A}"/>
              </a:ext>
            </a:extLst>
          </p:cNvPr>
          <p:cNvSpPr txBox="1"/>
          <p:nvPr/>
        </p:nvSpPr>
        <p:spPr>
          <a:xfrm>
            <a:off x="7809992" y="1262803"/>
            <a:ext cx="1773071" cy="1392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</a:t>
            </a:r>
            <a:r>
              <a:rPr lang="ko-KR" altLang="en-US" sz="11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유튜브 토크쇼</a:t>
            </a:r>
            <a:r>
              <a:rPr lang="en-US" altLang="ko-KR" sz="11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</a:t>
            </a:r>
          </a:p>
          <a:p>
            <a:pPr algn="ctr"/>
            <a:r>
              <a:rPr lang="en-US" altLang="ko-KR" sz="11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11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승진 편 </a:t>
            </a:r>
            <a:r>
              <a:rPr lang="en-US" altLang="ko-KR" sz="11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</a:t>
            </a:r>
          </a:p>
          <a:p>
            <a:pPr algn="ctr"/>
            <a:endParaRPr lang="en-US" altLang="ko-KR" sz="4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en-US" altLang="ko-KR" sz="1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2023 </a:t>
            </a:r>
            <a:r>
              <a:rPr lang="ko-KR" altLang="en-US" sz="1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승진 합격자</a:t>
            </a:r>
            <a:endParaRPr lang="en-US" altLang="ko-KR" sz="14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en-US" altLang="ko-KR" sz="1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&amp; </a:t>
            </a:r>
            <a:r>
              <a:rPr lang="ko-KR" altLang="en-US" sz="1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교수님께 듣는</a:t>
            </a:r>
            <a:endParaRPr lang="en-US" altLang="ko-KR" sz="14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승진 합격 비법</a:t>
            </a:r>
            <a:r>
              <a:rPr lang="en-US" altLang="ko-KR" sz="1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  <a:p>
            <a:pPr algn="ctr"/>
            <a:endParaRPr lang="en-US" altLang="ko-KR" sz="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05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보러 가기 </a:t>
            </a:r>
            <a:r>
              <a:rPr lang="en-US" altLang="ko-KR" sz="105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&gt;</a:t>
            </a:r>
            <a:endParaRPr lang="en-US" altLang="ko-KR" sz="105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778317" y="3338561"/>
            <a:ext cx="1794013" cy="40657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DF5A96-D9EA-056A-4BBC-6A74F369F98A}"/>
              </a:ext>
            </a:extLst>
          </p:cNvPr>
          <p:cNvSpPr txBox="1"/>
          <p:nvPr/>
        </p:nvSpPr>
        <p:spPr>
          <a:xfrm>
            <a:off x="7710605" y="3412238"/>
            <a:ext cx="195037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승진 전용 모의고사 </a:t>
            </a:r>
            <a:r>
              <a:rPr lang="en-US" altLang="ko-KR" sz="13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&gt;</a:t>
            </a:r>
            <a:endParaRPr lang="en-US" altLang="ko-KR" sz="13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7591901" y="3327454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3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908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/>
        </p:nvGrpSpPr>
        <p:grpSpPr>
          <a:xfrm flipH="1">
            <a:off x="3213919" y="5510295"/>
            <a:ext cx="3100407" cy="713322"/>
            <a:chOff x="442936" y="5110546"/>
            <a:chExt cx="3100407" cy="713322"/>
          </a:xfrm>
        </p:grpSpPr>
        <p:sp>
          <p:nvSpPr>
            <p:cNvPr id="53" name="모서리가 둥근 사각형 설명선 52"/>
            <p:cNvSpPr/>
            <p:nvPr/>
          </p:nvSpPr>
          <p:spPr>
            <a:xfrm>
              <a:off x="442938" y="5110547"/>
              <a:ext cx="3100405" cy="713321"/>
            </a:xfrm>
            <a:prstGeom prst="wedgeRoundRectCallout">
              <a:avLst>
                <a:gd name="adj1" fmla="val 50596"/>
                <a:gd name="adj2" fmla="val 72100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EC29F33-0A20-4EAD-BB60-72CEE0090754}"/>
                </a:ext>
              </a:extLst>
            </p:cNvPr>
            <p:cNvSpPr txBox="1"/>
            <p:nvPr/>
          </p:nvSpPr>
          <p:spPr>
            <a:xfrm>
              <a:off x="566659" y="5215774"/>
              <a:ext cx="285296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신광은 교수님 강의의 무기는 첫번째로 기본서 입니다</a:t>
              </a:r>
              <a:r>
                <a:rPr lang="en-US" altLang="ko-KR" sz="900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. </a:t>
              </a:r>
              <a:r>
                <a:rPr lang="ko-KR" altLang="en-US" sz="900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각론에서 구성요건대로 판례를 정리한 것은 정말 신의 한수입니다</a:t>
              </a:r>
              <a:r>
                <a:rPr lang="en-US" altLang="ko-KR" sz="900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. </a:t>
              </a:r>
            </a:p>
          </p:txBody>
        </p:sp>
        <p:sp>
          <p:nvSpPr>
            <p:cNvPr id="55" name="모서리가 둥근 사각형 설명선 54"/>
            <p:cNvSpPr/>
            <p:nvPr/>
          </p:nvSpPr>
          <p:spPr>
            <a:xfrm>
              <a:off x="442936" y="5110546"/>
              <a:ext cx="3100405" cy="713321"/>
            </a:xfrm>
            <a:prstGeom prst="wedgeRoundRectCallout">
              <a:avLst>
                <a:gd name="adj1" fmla="val 50596"/>
                <a:gd name="adj2" fmla="val 72100"/>
                <a:gd name="adj3" fmla="val 16667"/>
              </a:avLst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rgbClr val="C00000"/>
                  </a:solidFill>
                </a:rPr>
                <a:t>텍스트 </a:t>
              </a:r>
              <a:r>
                <a:rPr lang="ko-KR" altLang="en-US" sz="1000" dirty="0" err="1" smtClean="0">
                  <a:solidFill>
                    <a:srgbClr val="C00000"/>
                  </a:solidFill>
                </a:rPr>
                <a:t>블러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 flipH="1">
            <a:off x="6686137" y="4416411"/>
            <a:ext cx="3100407" cy="713322"/>
            <a:chOff x="442936" y="5110546"/>
            <a:chExt cx="3100407" cy="713322"/>
          </a:xfrm>
        </p:grpSpPr>
        <p:sp>
          <p:nvSpPr>
            <p:cNvPr id="49" name="모서리가 둥근 사각형 설명선 48"/>
            <p:cNvSpPr/>
            <p:nvPr/>
          </p:nvSpPr>
          <p:spPr>
            <a:xfrm>
              <a:off x="442938" y="5110547"/>
              <a:ext cx="3100405" cy="713321"/>
            </a:xfrm>
            <a:prstGeom prst="wedgeRoundRectCallout">
              <a:avLst>
                <a:gd name="adj1" fmla="val 50596"/>
                <a:gd name="adj2" fmla="val 72100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EC29F33-0A20-4EAD-BB60-72CEE0090754}"/>
                </a:ext>
              </a:extLst>
            </p:cNvPr>
            <p:cNvSpPr txBox="1"/>
            <p:nvPr/>
          </p:nvSpPr>
          <p:spPr>
            <a:xfrm>
              <a:off x="566659" y="5215774"/>
              <a:ext cx="285296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신광은 교수님 강의의 무기는 첫번째로 기본서 입니다</a:t>
              </a:r>
              <a:r>
                <a:rPr lang="en-US" altLang="ko-KR" sz="900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. </a:t>
              </a:r>
              <a:r>
                <a:rPr lang="ko-KR" altLang="en-US" sz="900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각론에서 구성요건대로 판례를 정리한 것은 정말 신의 한수입니다</a:t>
              </a:r>
              <a:r>
                <a:rPr lang="en-US" altLang="ko-KR" sz="900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. </a:t>
              </a:r>
            </a:p>
          </p:txBody>
        </p:sp>
        <p:sp>
          <p:nvSpPr>
            <p:cNvPr id="51" name="모서리가 둥근 사각형 설명선 50"/>
            <p:cNvSpPr/>
            <p:nvPr/>
          </p:nvSpPr>
          <p:spPr>
            <a:xfrm>
              <a:off x="442936" y="5110546"/>
              <a:ext cx="3100405" cy="713321"/>
            </a:xfrm>
            <a:prstGeom prst="wedgeRoundRectCallout">
              <a:avLst>
                <a:gd name="adj1" fmla="val 50596"/>
                <a:gd name="adj2" fmla="val 72100"/>
                <a:gd name="adj3" fmla="val 16667"/>
              </a:avLst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rgbClr val="C00000"/>
                  </a:solidFill>
                </a:rPr>
                <a:t>텍스트 </a:t>
              </a:r>
              <a:r>
                <a:rPr lang="ko-KR" altLang="en-US" sz="1000" dirty="0" err="1" smtClean="0">
                  <a:solidFill>
                    <a:srgbClr val="C00000"/>
                  </a:solidFill>
                </a:rPr>
                <a:t>블러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 flipH="1">
            <a:off x="4368945" y="3511237"/>
            <a:ext cx="3100407" cy="713322"/>
            <a:chOff x="442936" y="5110546"/>
            <a:chExt cx="3100407" cy="713322"/>
          </a:xfrm>
        </p:grpSpPr>
        <p:sp>
          <p:nvSpPr>
            <p:cNvPr id="45" name="모서리가 둥근 사각형 설명선 44"/>
            <p:cNvSpPr/>
            <p:nvPr/>
          </p:nvSpPr>
          <p:spPr>
            <a:xfrm>
              <a:off x="442938" y="5110547"/>
              <a:ext cx="3100405" cy="713321"/>
            </a:xfrm>
            <a:prstGeom prst="wedgeRoundRectCallout">
              <a:avLst>
                <a:gd name="adj1" fmla="val 50596"/>
                <a:gd name="adj2" fmla="val 72100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EC29F33-0A20-4EAD-BB60-72CEE0090754}"/>
                </a:ext>
              </a:extLst>
            </p:cNvPr>
            <p:cNvSpPr txBox="1"/>
            <p:nvPr/>
          </p:nvSpPr>
          <p:spPr>
            <a:xfrm>
              <a:off x="566659" y="5215774"/>
              <a:ext cx="285296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신광은 교수님 강의의 무기는 첫번째로 기본서 입니다</a:t>
              </a:r>
              <a:r>
                <a:rPr lang="en-US" altLang="ko-KR" sz="900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. </a:t>
              </a:r>
              <a:r>
                <a:rPr lang="ko-KR" altLang="en-US" sz="900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각론에서 구성요건대로 판례를 정리한 것은 정말 신의 한수입니다</a:t>
              </a:r>
              <a:r>
                <a:rPr lang="en-US" altLang="ko-KR" sz="900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. </a:t>
              </a:r>
            </a:p>
          </p:txBody>
        </p:sp>
        <p:sp>
          <p:nvSpPr>
            <p:cNvPr id="47" name="모서리가 둥근 사각형 설명선 46"/>
            <p:cNvSpPr/>
            <p:nvPr/>
          </p:nvSpPr>
          <p:spPr>
            <a:xfrm>
              <a:off x="442936" y="5110546"/>
              <a:ext cx="3100405" cy="713321"/>
            </a:xfrm>
            <a:prstGeom prst="wedgeRoundRectCallout">
              <a:avLst>
                <a:gd name="adj1" fmla="val 50596"/>
                <a:gd name="adj2" fmla="val 72100"/>
                <a:gd name="adj3" fmla="val 16667"/>
              </a:avLst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rgbClr val="C00000"/>
                  </a:solidFill>
                </a:rPr>
                <a:t>텍스트 </a:t>
              </a:r>
              <a:r>
                <a:rPr lang="ko-KR" altLang="en-US" sz="1000" dirty="0" err="1" smtClean="0">
                  <a:solidFill>
                    <a:srgbClr val="C00000"/>
                  </a:solidFill>
                </a:rPr>
                <a:t>블러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 flipH="1">
            <a:off x="5919147" y="1327615"/>
            <a:ext cx="3100407" cy="713322"/>
            <a:chOff x="442936" y="5110546"/>
            <a:chExt cx="3100407" cy="713322"/>
          </a:xfrm>
        </p:grpSpPr>
        <p:sp>
          <p:nvSpPr>
            <p:cNvPr id="41" name="모서리가 둥근 사각형 설명선 40"/>
            <p:cNvSpPr/>
            <p:nvPr/>
          </p:nvSpPr>
          <p:spPr>
            <a:xfrm>
              <a:off x="442938" y="5110547"/>
              <a:ext cx="3100405" cy="713321"/>
            </a:xfrm>
            <a:prstGeom prst="wedgeRoundRectCallout">
              <a:avLst>
                <a:gd name="adj1" fmla="val 50596"/>
                <a:gd name="adj2" fmla="val 72100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EC29F33-0A20-4EAD-BB60-72CEE0090754}"/>
                </a:ext>
              </a:extLst>
            </p:cNvPr>
            <p:cNvSpPr txBox="1"/>
            <p:nvPr/>
          </p:nvSpPr>
          <p:spPr>
            <a:xfrm>
              <a:off x="566659" y="5215774"/>
              <a:ext cx="285296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신광은 교수님 강의의 무기는 첫번째로 기본서 입니다</a:t>
              </a:r>
              <a:r>
                <a:rPr lang="en-US" altLang="ko-KR" sz="900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. </a:t>
              </a:r>
              <a:r>
                <a:rPr lang="ko-KR" altLang="en-US" sz="900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각론에서 구성요건대로 판례를 정리한 것은 정말 신의 한수입니다</a:t>
              </a:r>
              <a:r>
                <a:rPr lang="en-US" altLang="ko-KR" sz="900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. </a:t>
              </a:r>
            </a:p>
          </p:txBody>
        </p:sp>
        <p:sp>
          <p:nvSpPr>
            <p:cNvPr id="43" name="모서리가 둥근 사각형 설명선 42"/>
            <p:cNvSpPr/>
            <p:nvPr/>
          </p:nvSpPr>
          <p:spPr>
            <a:xfrm>
              <a:off x="442936" y="5110546"/>
              <a:ext cx="3100405" cy="713321"/>
            </a:xfrm>
            <a:prstGeom prst="wedgeRoundRectCallout">
              <a:avLst>
                <a:gd name="adj1" fmla="val 50596"/>
                <a:gd name="adj2" fmla="val 72100"/>
                <a:gd name="adj3" fmla="val 16667"/>
              </a:avLst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rgbClr val="C00000"/>
                  </a:solidFill>
                </a:rPr>
                <a:t>텍스트 </a:t>
              </a:r>
              <a:r>
                <a:rPr lang="ko-KR" altLang="en-US" sz="1000" dirty="0" err="1" smtClean="0">
                  <a:solidFill>
                    <a:srgbClr val="C00000"/>
                  </a:solidFill>
                </a:rPr>
                <a:t>블러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43460" y="2188123"/>
            <a:ext cx="3100407" cy="713322"/>
            <a:chOff x="442936" y="5110546"/>
            <a:chExt cx="3100407" cy="713322"/>
          </a:xfrm>
        </p:grpSpPr>
        <p:sp>
          <p:nvSpPr>
            <p:cNvPr id="31" name="모서리가 둥근 사각형 설명선 30"/>
            <p:cNvSpPr/>
            <p:nvPr/>
          </p:nvSpPr>
          <p:spPr>
            <a:xfrm>
              <a:off x="442938" y="5110547"/>
              <a:ext cx="3100405" cy="713321"/>
            </a:xfrm>
            <a:prstGeom prst="wedgeRoundRectCallout">
              <a:avLst>
                <a:gd name="adj1" fmla="val 50596"/>
                <a:gd name="adj2" fmla="val 72100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EC29F33-0A20-4EAD-BB60-72CEE0090754}"/>
                </a:ext>
              </a:extLst>
            </p:cNvPr>
            <p:cNvSpPr txBox="1"/>
            <p:nvPr/>
          </p:nvSpPr>
          <p:spPr>
            <a:xfrm>
              <a:off x="566659" y="5215774"/>
              <a:ext cx="285296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신광은 교수님 강의의 무기는 첫번째로 기본서 입니다</a:t>
              </a:r>
              <a:r>
                <a:rPr lang="en-US" altLang="ko-KR" sz="900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. </a:t>
              </a:r>
              <a:r>
                <a:rPr lang="ko-KR" altLang="en-US" sz="900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각론에서 구성요건대로 판례를 정리한 것은 정말 신의 한수입니다</a:t>
              </a:r>
              <a:r>
                <a:rPr lang="en-US" altLang="ko-KR" sz="900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. </a:t>
              </a:r>
            </a:p>
          </p:txBody>
        </p:sp>
        <p:sp>
          <p:nvSpPr>
            <p:cNvPr id="37" name="모서리가 둥근 사각형 설명선 36"/>
            <p:cNvSpPr/>
            <p:nvPr/>
          </p:nvSpPr>
          <p:spPr>
            <a:xfrm>
              <a:off x="442936" y="5110546"/>
              <a:ext cx="3100405" cy="713321"/>
            </a:xfrm>
            <a:prstGeom prst="wedgeRoundRectCallout">
              <a:avLst>
                <a:gd name="adj1" fmla="val 50596"/>
                <a:gd name="adj2" fmla="val 72100"/>
                <a:gd name="adj3" fmla="val 16667"/>
              </a:avLst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rgbClr val="C00000"/>
                  </a:solidFill>
                </a:rPr>
                <a:t>텍스트 </a:t>
              </a:r>
              <a:r>
                <a:rPr lang="ko-KR" altLang="en-US" sz="1000" dirty="0" err="1" smtClean="0">
                  <a:solidFill>
                    <a:srgbClr val="C00000"/>
                  </a:solidFill>
                </a:rPr>
                <a:t>블러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33411" y="5072418"/>
            <a:ext cx="3100407" cy="713322"/>
            <a:chOff x="442936" y="5110546"/>
            <a:chExt cx="3100407" cy="713322"/>
          </a:xfrm>
        </p:grpSpPr>
        <p:sp>
          <p:nvSpPr>
            <p:cNvPr id="15" name="모서리가 둥근 사각형 설명선 14"/>
            <p:cNvSpPr/>
            <p:nvPr/>
          </p:nvSpPr>
          <p:spPr>
            <a:xfrm>
              <a:off x="442938" y="5110547"/>
              <a:ext cx="3100405" cy="713321"/>
            </a:xfrm>
            <a:prstGeom prst="wedgeRoundRectCallout">
              <a:avLst>
                <a:gd name="adj1" fmla="val 50596"/>
                <a:gd name="adj2" fmla="val 72100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C29F33-0A20-4EAD-BB60-72CEE0090754}"/>
                </a:ext>
              </a:extLst>
            </p:cNvPr>
            <p:cNvSpPr txBox="1"/>
            <p:nvPr/>
          </p:nvSpPr>
          <p:spPr>
            <a:xfrm>
              <a:off x="566659" y="5215774"/>
              <a:ext cx="285296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신광은 교수님 강의의 무기는 첫번째로 기본서 입니다</a:t>
              </a:r>
              <a:r>
                <a:rPr lang="en-US" altLang="ko-KR" sz="900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. </a:t>
              </a:r>
              <a:r>
                <a:rPr lang="ko-KR" altLang="en-US" sz="900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각론에서 구성요건대로 판례를 정리한 것은 정말 신의 한수입니다</a:t>
              </a:r>
              <a:r>
                <a:rPr lang="en-US" altLang="ko-KR" sz="900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. </a:t>
              </a:r>
            </a:p>
          </p:txBody>
        </p:sp>
        <p:sp>
          <p:nvSpPr>
            <p:cNvPr id="20" name="모서리가 둥근 사각형 설명선 19"/>
            <p:cNvSpPr/>
            <p:nvPr/>
          </p:nvSpPr>
          <p:spPr>
            <a:xfrm>
              <a:off x="442936" y="5110546"/>
              <a:ext cx="3100405" cy="713321"/>
            </a:xfrm>
            <a:prstGeom prst="wedgeRoundRectCallout">
              <a:avLst>
                <a:gd name="adj1" fmla="val 50596"/>
                <a:gd name="adj2" fmla="val 72100"/>
                <a:gd name="adj3" fmla="val 16667"/>
              </a:avLst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rgbClr val="C00000"/>
                  </a:solidFill>
                </a:rPr>
                <a:t>텍스트 </a:t>
              </a:r>
              <a:r>
                <a:rPr lang="ko-KR" altLang="en-US" sz="1000" dirty="0" err="1" smtClean="0">
                  <a:solidFill>
                    <a:srgbClr val="C00000"/>
                  </a:solidFill>
                </a:rPr>
                <a:t>블러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953308"/>
              </p:ext>
            </p:extLst>
          </p:nvPr>
        </p:nvGraphicFramePr>
        <p:xfrm>
          <a:off x="9476174" y="17756"/>
          <a:ext cx="2654423" cy="2586324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800" spc="0" baseline="0" dirty="0" smtClean="0">
                          <a:latin typeface="+mn-ea"/>
                        </a:rPr>
                        <a:t>*</a:t>
                      </a:r>
                      <a:r>
                        <a:rPr lang="ko-KR" altLang="en-US" sz="800" spc="0" baseline="0" dirty="0" smtClean="0">
                          <a:latin typeface="+mn-ea"/>
                        </a:rPr>
                        <a:t>후기 </a:t>
                      </a:r>
                      <a:r>
                        <a:rPr lang="ko-KR" altLang="en-US" sz="800" spc="0" baseline="0" dirty="0" err="1" smtClean="0">
                          <a:latin typeface="+mn-ea"/>
                        </a:rPr>
                        <a:t>많은것처럼</a:t>
                      </a:r>
                      <a:r>
                        <a:rPr lang="ko-KR" altLang="en-US" sz="800" spc="0" baseline="0" dirty="0" smtClean="0">
                          <a:latin typeface="+mn-ea"/>
                        </a:rPr>
                        <a:t> 보이게 텍스트 </a:t>
                      </a:r>
                      <a:r>
                        <a:rPr lang="ko-KR" altLang="en-US" sz="800" spc="0" baseline="0" dirty="0" err="1" smtClean="0">
                          <a:latin typeface="+mn-ea"/>
                        </a:rPr>
                        <a:t>블러처리해서</a:t>
                      </a:r>
                      <a:r>
                        <a:rPr lang="ko-KR" altLang="en-US" sz="800" spc="0" baseline="0" dirty="0" smtClean="0">
                          <a:latin typeface="+mn-ea"/>
                        </a:rPr>
                        <a:t> 진짜 후기 뒤로 </a:t>
                      </a:r>
                      <a:r>
                        <a:rPr lang="ko-KR" altLang="en-US" sz="800" spc="0" baseline="0" dirty="0" err="1" smtClean="0">
                          <a:latin typeface="+mn-ea"/>
                        </a:rPr>
                        <a:t>말풍선들</a:t>
                      </a:r>
                      <a:r>
                        <a:rPr lang="ko-KR" altLang="en-US" sz="800" spc="0" baseline="0" dirty="0" smtClean="0">
                          <a:latin typeface="+mn-ea"/>
                        </a:rPr>
                        <a:t> 많이 깔아주세요</a:t>
                      </a:r>
                      <a:endParaRPr lang="en-US" altLang="ko-KR" sz="800" spc="0" baseline="0" dirty="0" smtClean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endParaRPr lang="en-US" altLang="ko-KR" sz="800" spc="0" baseline="0" dirty="0" smtClean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ko-KR" sz="800" spc="0" baseline="0" dirty="0" smtClean="0">
                          <a:latin typeface="+mn-ea"/>
                        </a:rPr>
                        <a:t>*</a:t>
                      </a:r>
                      <a:r>
                        <a:rPr lang="ko-KR" altLang="en-US" sz="800" spc="0" baseline="0" dirty="0" smtClean="0">
                          <a:latin typeface="+mn-ea"/>
                        </a:rPr>
                        <a:t>텍스트</a:t>
                      </a:r>
                      <a:r>
                        <a:rPr lang="en-US" altLang="ko-KR" sz="800" spc="0" baseline="0" dirty="0" smtClean="0">
                          <a:latin typeface="+mn-ea"/>
                        </a:rPr>
                        <a:t> </a:t>
                      </a:r>
                      <a:r>
                        <a:rPr lang="ko-KR" altLang="en-US" sz="800" spc="0" baseline="0" dirty="0" err="1" smtClean="0">
                          <a:latin typeface="+mn-ea"/>
                        </a:rPr>
                        <a:t>블러된</a:t>
                      </a:r>
                      <a:r>
                        <a:rPr lang="ko-KR" altLang="en-US" sz="800" spc="0" baseline="0" dirty="0" smtClean="0">
                          <a:latin typeface="+mn-ea"/>
                        </a:rPr>
                        <a:t> </a:t>
                      </a:r>
                      <a:r>
                        <a:rPr lang="ko-KR" altLang="en-US" sz="800" spc="0" baseline="0" dirty="0" err="1" smtClean="0">
                          <a:latin typeface="+mn-ea"/>
                        </a:rPr>
                        <a:t>말풍선</a:t>
                      </a:r>
                      <a:r>
                        <a:rPr lang="ko-KR" altLang="en-US" sz="800" spc="0" baseline="0" dirty="0" smtClean="0">
                          <a:latin typeface="+mn-ea"/>
                        </a:rPr>
                        <a:t> </a:t>
                      </a:r>
                      <a:r>
                        <a:rPr lang="ko-KR" altLang="en-US" sz="800" spc="0" baseline="0" dirty="0" err="1" smtClean="0">
                          <a:latin typeface="+mn-ea"/>
                        </a:rPr>
                        <a:t>깔린채로</a:t>
                      </a:r>
                      <a:r>
                        <a:rPr lang="ko-KR" altLang="en-US" sz="800" spc="0" baseline="0" dirty="0" smtClean="0">
                          <a:latin typeface="+mn-ea"/>
                        </a:rPr>
                        <a:t> 합격수기 </a:t>
                      </a:r>
                      <a:r>
                        <a:rPr lang="ko-KR" altLang="en-US" sz="800" spc="0" baseline="0" dirty="0" err="1" smtClean="0">
                          <a:latin typeface="+mn-ea"/>
                        </a:rPr>
                        <a:t>말풍선</a:t>
                      </a:r>
                      <a:r>
                        <a:rPr lang="ko-KR" altLang="en-US" sz="800" spc="0" baseline="0" dirty="0" smtClean="0">
                          <a:latin typeface="+mn-ea"/>
                        </a:rPr>
                        <a:t> 하나하나 떠오르게 모션 넣어주세요</a:t>
                      </a:r>
                      <a:endParaRPr lang="en-US" altLang="ko-KR" sz="800" spc="0" baseline="0" dirty="0" smtClean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148301" y="273604"/>
            <a:ext cx="9231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승진 합격자들이 입을 모아 찬양합니다</a:t>
            </a:r>
            <a:r>
              <a:rPr lang="en-US" altLang="ko-KR" sz="40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</a:t>
            </a: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1247818" y="1306303"/>
            <a:ext cx="3467100" cy="1190625"/>
          </a:xfrm>
          <a:prstGeom prst="wedgeRoundRectCallout">
            <a:avLst>
              <a:gd name="adj1" fmla="val 35486"/>
              <a:gd name="adj2" fmla="val 6730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4543382" y="1895207"/>
            <a:ext cx="3467100" cy="1190625"/>
          </a:xfrm>
          <a:prstGeom prst="wedgeRoundRectCallout">
            <a:avLst>
              <a:gd name="adj1" fmla="val -49129"/>
              <a:gd name="adj2" fmla="val 6650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사각형 설명선 26"/>
          <p:cNvSpPr/>
          <p:nvPr/>
        </p:nvSpPr>
        <p:spPr>
          <a:xfrm>
            <a:off x="400050" y="2705962"/>
            <a:ext cx="3467100" cy="1190625"/>
          </a:xfrm>
          <a:prstGeom prst="wedgeRoundRectCallout">
            <a:avLst>
              <a:gd name="adj1" fmla="val 28893"/>
              <a:gd name="adj2" fmla="val 6730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사각형 설명선 27"/>
          <p:cNvSpPr/>
          <p:nvPr/>
        </p:nvSpPr>
        <p:spPr>
          <a:xfrm>
            <a:off x="5787716" y="3248819"/>
            <a:ext cx="3467100" cy="1190625"/>
          </a:xfrm>
          <a:prstGeom prst="wedgeRoundRectCallout">
            <a:avLst>
              <a:gd name="adj1" fmla="val -34294"/>
              <a:gd name="adj2" fmla="val 7210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사각형 설명선 28"/>
          <p:cNvSpPr/>
          <p:nvPr/>
        </p:nvSpPr>
        <p:spPr>
          <a:xfrm>
            <a:off x="1800268" y="4029421"/>
            <a:ext cx="3467100" cy="1190625"/>
          </a:xfrm>
          <a:prstGeom prst="wedgeRoundRectCallout">
            <a:avLst>
              <a:gd name="adj1" fmla="val 50596"/>
              <a:gd name="adj2" fmla="val 7210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4576745" y="1962841"/>
            <a:ext cx="34003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교수님 덕에 형법과 </a:t>
            </a:r>
            <a:r>
              <a:rPr lang="ko-KR" altLang="en-US" sz="9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형소법</a:t>
            </a:r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너무 </a:t>
            </a:r>
            <a:r>
              <a:rPr lang="ko-KR" altLang="en-US" sz="9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재밌고</a:t>
            </a:r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즐겁게 공부했어요</a:t>
            </a:r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pPr algn="ctr"/>
            <a:r>
              <a:rPr lang="ko-KR" altLang="en-US" sz="900" b="1" dirty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역시는 역시</a:t>
            </a:r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인가 봅니다</a:t>
            </a:r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900" b="1" dirty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이해도 너무 잘되고</a:t>
            </a:r>
            <a:r>
              <a:rPr lang="en-US" altLang="ko-KR" sz="900" b="1" dirty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900" b="1" dirty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두문자로 기똥차게 </a:t>
            </a:r>
            <a:r>
              <a:rPr lang="ko-KR" altLang="en-US" sz="9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따주시고</a:t>
            </a:r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900" b="1" dirty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설명도 진짜 너</a:t>
            </a:r>
            <a:r>
              <a:rPr lang="en-US" altLang="ko-KR" sz="900" b="1" dirty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~</a:t>
            </a:r>
            <a:r>
              <a:rPr lang="ko-KR" altLang="en-US" sz="900" b="1" dirty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무 잘 해주시고</a:t>
            </a:r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900" b="1" dirty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모의고사 문제 퀄리티도</a:t>
            </a:r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900" b="1" dirty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너무 좋았습니다</a:t>
            </a:r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내후년 다음 승진 </a:t>
            </a:r>
            <a:r>
              <a:rPr lang="ko-KR" altLang="en-US" sz="9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시험 때도 </a:t>
            </a:r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교수님 믿고 열심히 준비해서 또 다른 합격 수기 전하러 오겠습니다</a:t>
            </a:r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pPr algn="ctr"/>
            <a:endParaRPr lang="en-US" altLang="ko-KR" sz="9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- 2023 </a:t>
            </a:r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승진시험 합격생 수기 中 </a:t>
            </a:r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-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1247929" y="1439950"/>
            <a:ext cx="3467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신광은 교수님의 강의는 딱 </a:t>
            </a:r>
            <a:r>
              <a:rPr lang="ko-KR" altLang="en-US" sz="900" b="1" dirty="0" err="1" smtClean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두글자로</a:t>
            </a:r>
            <a:r>
              <a:rPr lang="ko-KR" altLang="en-US" sz="900" b="1" dirty="0" smtClean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900" b="1" dirty="0" smtClean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"</a:t>
            </a:r>
            <a:r>
              <a:rPr lang="ko-KR" altLang="en-US" sz="900" b="1" dirty="0" smtClean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正道</a:t>
            </a:r>
            <a:r>
              <a:rPr lang="en-US" altLang="ko-KR" sz="900" b="1" dirty="0" smtClean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”</a:t>
            </a:r>
            <a:r>
              <a:rPr lang="ko-KR" altLang="en-US" sz="900" b="1" dirty="0" smtClean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라고 표현하고 싶네요</a:t>
            </a:r>
            <a:r>
              <a:rPr lang="en-US" altLang="ko-KR" sz="900" b="1" dirty="0" smtClean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pPr algn="ctr"/>
            <a:r>
              <a:rPr lang="ko-KR" altLang="en-US" sz="9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교수님의 </a:t>
            </a:r>
            <a:r>
              <a:rPr lang="ko-KR" altLang="en-US" sz="900" dirty="0" err="1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강의력은</a:t>
            </a:r>
            <a:r>
              <a:rPr lang="ko-KR" altLang="en-US" sz="9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900" dirty="0" err="1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수험가에서</a:t>
            </a:r>
            <a:r>
              <a:rPr lang="ko-KR" altLang="en-US" sz="9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워낙 유명하니까요</a:t>
            </a:r>
            <a:r>
              <a:rPr lang="en-US" altLang="ko-KR" sz="9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9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저도 불안해서 중간중간 </a:t>
            </a:r>
            <a:r>
              <a:rPr lang="ko-KR" altLang="en-US" sz="900" b="1" dirty="0" err="1" smtClean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타교수님의</a:t>
            </a:r>
            <a:r>
              <a:rPr lang="ko-KR" altLang="en-US" sz="900" b="1" dirty="0" smtClean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무료 강의를 들어봤지만</a:t>
            </a:r>
            <a:r>
              <a:rPr lang="en-US" altLang="ko-KR" sz="900" b="1" dirty="0" smtClean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900" b="1" dirty="0" smtClean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신광은 교수님의 강의는 수학의 정석같은 느낌</a:t>
            </a:r>
            <a:r>
              <a:rPr lang="ko-KR" altLang="en-US" sz="9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이 들었습니다</a:t>
            </a:r>
            <a:r>
              <a:rPr lang="en-US" altLang="ko-KR" sz="9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900" b="1" dirty="0" smtClean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결국 신광은</a:t>
            </a:r>
            <a:r>
              <a:rPr lang="ko-KR" altLang="en-US" sz="9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이구나</a:t>
            </a:r>
            <a:r>
              <a:rPr lang="en-US" altLang="ko-KR" sz="9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!</a:t>
            </a:r>
          </a:p>
          <a:p>
            <a:pPr algn="ctr"/>
            <a:endParaRPr lang="en-US" altLang="ko-KR" sz="9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en-US" altLang="ko-KR" sz="9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- 2023 </a:t>
            </a:r>
            <a:r>
              <a:rPr lang="ko-KR" altLang="en-US" sz="9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승진시험 합격생 수기 中 </a:t>
            </a:r>
            <a:r>
              <a:rPr lang="en-US" altLang="ko-KR" sz="9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-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400048" y="2838796"/>
            <a:ext cx="3467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이해력 높은 강의 덕분에 복습 시간을 줄일 수</a:t>
            </a:r>
            <a:r>
              <a:rPr lang="ko-KR" altLang="en-US" sz="9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있었고</a:t>
            </a:r>
            <a:r>
              <a:rPr lang="en-US" altLang="ko-KR" sz="9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9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보충 프린트를 통해서 개념체크까지 할 수 있어서 이전 공부했을 때 개념들의 기억도 선명해졌습니다</a:t>
            </a:r>
            <a:r>
              <a:rPr lang="en-US" altLang="ko-KR" sz="9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900" b="1" dirty="0" smtClean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쌤의 </a:t>
            </a:r>
            <a:r>
              <a:rPr lang="ko-KR" altLang="en-US" sz="900" b="1" dirty="0" err="1" smtClean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재밌는</a:t>
            </a:r>
            <a:r>
              <a:rPr lang="ko-KR" altLang="en-US" sz="900" b="1" dirty="0" smtClean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강의를 들을 수 있어서 </a:t>
            </a:r>
            <a:r>
              <a:rPr lang="ko-KR" altLang="en-US" sz="900" b="1" dirty="0" err="1" smtClean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가성비</a:t>
            </a:r>
            <a:r>
              <a:rPr lang="ko-KR" altLang="en-US" sz="900" b="1" dirty="0" smtClean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있게 공부할 수 있었고 이번 시험 좋은 결과</a:t>
            </a:r>
            <a:r>
              <a:rPr lang="ko-KR" altLang="en-US" sz="9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있었습니다</a:t>
            </a:r>
            <a:r>
              <a:rPr lang="en-US" altLang="ko-KR" sz="9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  <a:endParaRPr lang="en-US" altLang="ko-KR" sz="9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endParaRPr lang="en-US" altLang="ko-KR" sz="9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en-US" altLang="ko-KR" sz="9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- 2023 </a:t>
            </a:r>
            <a:r>
              <a:rPr lang="ko-KR" altLang="en-US" sz="9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승진시험 합격생 수기 中 </a:t>
            </a:r>
            <a:r>
              <a:rPr lang="en-US" altLang="ko-KR" sz="9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-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1833631" y="4115817"/>
            <a:ext cx="34003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이번에 출간한 </a:t>
            </a:r>
            <a:r>
              <a:rPr lang="ko-KR" altLang="en-US" sz="900" b="1" dirty="0" err="1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형법책</a:t>
            </a:r>
            <a:r>
              <a:rPr lang="ko-KR" altLang="en-US" sz="900" b="1" dirty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정말 최고</a:t>
            </a:r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입니다</a:t>
            </a:r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900" b="1" dirty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누가 따라 출간할까 걱정될 정도예요 </a:t>
            </a:r>
            <a:r>
              <a:rPr lang="ko-KR" altLang="en-US" sz="9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ㅎㅎ</a:t>
            </a:r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다음에 경사 임용되면 다시 한 번 찾아 </a:t>
            </a:r>
            <a:r>
              <a:rPr lang="ko-KR" altLang="en-US" sz="9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뵐게요</a:t>
            </a:r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pPr algn="ctr"/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형법 </a:t>
            </a:r>
            <a:r>
              <a:rPr lang="ko-KR" altLang="en-US" sz="9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형소법에</a:t>
            </a:r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있어서 연구진 만큼은 아니지만 </a:t>
            </a:r>
            <a:r>
              <a:rPr lang="ko-KR" altLang="en-US" sz="900" b="1" dirty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교수님께 힘이 되는 제자이자 경찰조직의 훌륭한 후배가 될 수 있도록</a:t>
            </a:r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교수님처럼 열심히 살겠습니다</a:t>
            </a:r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만나 뵙게 돼서 영광이었습니다</a:t>
            </a:r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pPr algn="ctr"/>
            <a:endParaRPr lang="en-US" altLang="ko-KR" sz="9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- 2023 </a:t>
            </a:r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승진시험 합격생 수기 </a:t>
            </a:r>
            <a:r>
              <a:rPr lang="ko-KR" altLang="en-US" sz="9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中 </a:t>
            </a:r>
            <a:r>
              <a:rPr lang="en-US" altLang="ko-KR" sz="9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-</a:t>
            </a:r>
            <a:endParaRPr lang="en-US" altLang="ko-KR" sz="9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5830604" y="3313216"/>
            <a:ext cx="34003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꼭 교수님께 드리고 싶었던 말이 있었는데요</a:t>
            </a:r>
            <a:r>
              <a:rPr lang="en-US" altLang="ko-KR" sz="9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900" b="1" dirty="0" smtClean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교수님 강의는 그 어떤 분들보다 정말 최고이십니다</a:t>
            </a:r>
            <a:r>
              <a:rPr lang="en-US" altLang="ko-KR" sz="9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900" b="1" dirty="0" smtClean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많은 이들이 그렇게 생각</a:t>
            </a:r>
            <a:r>
              <a:rPr lang="ko-KR" altLang="en-US" sz="9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하고 계시니 수업이 힘드시고 바쁘시더라도 파이팅 하셨으면 좋겠고</a:t>
            </a:r>
            <a:r>
              <a:rPr lang="en-US" altLang="ko-KR" sz="9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9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언제나 항상 건강 챙기셨으면 좋겠습니다</a:t>
            </a:r>
            <a:r>
              <a:rPr lang="en-US" altLang="ko-KR" sz="9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900" b="1" dirty="0" smtClean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교수님 오래도록 뵙고 싶어요 </a:t>
            </a:r>
            <a:r>
              <a:rPr lang="en-US" altLang="ko-KR" sz="900" b="1" dirty="0" smtClean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^^</a:t>
            </a:r>
          </a:p>
          <a:p>
            <a:pPr algn="ctr"/>
            <a:endParaRPr lang="en-US" altLang="ko-KR" sz="9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en-US" altLang="ko-KR" sz="9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- 2023 </a:t>
            </a:r>
            <a:r>
              <a:rPr lang="ko-KR" altLang="en-US" sz="9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승진시험 합격생 수기 中</a:t>
            </a:r>
            <a:endParaRPr lang="en-US" altLang="ko-KR" sz="900" dirty="0" smtClean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57" name="모서리가 둥근 사각형 설명선 56"/>
          <p:cNvSpPr/>
          <p:nvPr/>
        </p:nvSpPr>
        <p:spPr>
          <a:xfrm>
            <a:off x="4977001" y="4886992"/>
            <a:ext cx="3467100" cy="1190625"/>
          </a:xfrm>
          <a:prstGeom prst="wedgeRoundRectCallout">
            <a:avLst>
              <a:gd name="adj1" fmla="val -34294"/>
              <a:gd name="adj2" fmla="val 7210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5019889" y="4999155"/>
            <a:ext cx="3400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신광은 교수님 강의의 무기는 첫번째로 기본서</a:t>
            </a:r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입니다</a:t>
            </a:r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각론에서 구성요건대로 판례를 정리한 것은 정말 </a:t>
            </a:r>
            <a:r>
              <a:rPr lang="ko-KR" altLang="en-US" sz="900" b="1" dirty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신의 한수</a:t>
            </a:r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입니다</a:t>
            </a:r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교수님의 노하우가 묻어 있는 책이에요</a:t>
            </a:r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900" b="1" dirty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교수님께서는 공부하는 법을 아시는 분이라 생각합니다</a:t>
            </a:r>
            <a:r>
              <a:rPr lang="en-US" altLang="ko-KR" sz="900" b="1" dirty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pPr algn="ctr"/>
            <a:endParaRPr lang="en-US" altLang="ko-KR" sz="9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- 2023 </a:t>
            </a:r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승진시험 합격생 수기 中 </a:t>
            </a:r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-</a:t>
            </a:r>
          </a:p>
        </p:txBody>
      </p:sp>
      <p:sp>
        <p:nvSpPr>
          <p:cNvPr id="4" name="아래쪽 화살표 3"/>
          <p:cNvSpPr/>
          <p:nvPr/>
        </p:nvSpPr>
        <p:spPr>
          <a:xfrm>
            <a:off x="9786542" y="5590614"/>
            <a:ext cx="2266950" cy="12287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dirty="0" err="1" smtClean="0"/>
              <a:t>다음페이지</a:t>
            </a:r>
            <a:endParaRPr lang="en-US" altLang="ko-KR" sz="1600" dirty="0" smtClean="0"/>
          </a:p>
          <a:p>
            <a:pPr algn="ctr"/>
            <a:r>
              <a:rPr lang="ko-KR" altLang="en-US" sz="1600" dirty="0" smtClean="0"/>
              <a:t>이어서</a:t>
            </a:r>
            <a:endParaRPr lang="ko-KR" altLang="en-US" sz="1600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348920" y="1472091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913" y="2363280"/>
            <a:ext cx="3470642" cy="219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3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122535"/>
              </p:ext>
            </p:extLst>
          </p:nvPr>
        </p:nvGraphicFramePr>
        <p:xfrm>
          <a:off x="9476174" y="17756"/>
          <a:ext cx="2654423" cy="2586324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800" spc="0" baseline="0" dirty="0" smtClean="0">
                          <a:latin typeface="+mn-ea"/>
                        </a:rPr>
                        <a:t>*</a:t>
                      </a:r>
                      <a:r>
                        <a:rPr lang="ko-KR" altLang="en-US" sz="800" spc="0" baseline="0" dirty="0" smtClean="0">
                          <a:latin typeface="+mn-ea"/>
                        </a:rPr>
                        <a:t>영상 링크 추후 </a:t>
                      </a:r>
                      <a:r>
                        <a:rPr lang="ko-KR" altLang="en-US" sz="800" spc="0" baseline="0" dirty="0" err="1" smtClean="0">
                          <a:latin typeface="+mn-ea"/>
                        </a:rPr>
                        <a:t>전달드리겠습니다</a:t>
                      </a:r>
                      <a:r>
                        <a:rPr lang="en-US" altLang="ko-KR" sz="800" spc="0" baseline="0" dirty="0" smtClean="0">
                          <a:latin typeface="+mn-ea"/>
                        </a:rPr>
                        <a:t>.</a:t>
                      </a:r>
                    </a:p>
                    <a:p>
                      <a:pPr marL="0" indent="0">
                        <a:buNone/>
                      </a:pPr>
                      <a:r>
                        <a:rPr lang="ko-KR" altLang="en-US" sz="800" spc="0" baseline="0" dirty="0" smtClean="0">
                          <a:latin typeface="+mn-ea"/>
                        </a:rPr>
                        <a:t>우선 곧 공개됩니다</a:t>
                      </a:r>
                      <a:r>
                        <a:rPr lang="en-US" altLang="ko-KR" sz="800" spc="0" baseline="0" dirty="0" smtClean="0">
                          <a:latin typeface="+mn-ea"/>
                        </a:rPr>
                        <a:t>.</a:t>
                      </a:r>
                      <a:r>
                        <a:rPr lang="ko-KR" altLang="en-US" sz="800" spc="0" baseline="0" dirty="0" smtClean="0">
                          <a:latin typeface="+mn-ea"/>
                        </a:rPr>
                        <a:t>로 </a:t>
                      </a:r>
                      <a:r>
                        <a:rPr lang="ko-KR" altLang="en-US" sz="800" spc="0" baseline="0" dirty="0" err="1" smtClean="0">
                          <a:latin typeface="+mn-ea"/>
                        </a:rPr>
                        <a:t>썸네일</a:t>
                      </a:r>
                      <a:r>
                        <a:rPr lang="ko-KR" altLang="en-US" sz="800" spc="0" baseline="0" dirty="0" smtClean="0">
                          <a:latin typeface="+mn-ea"/>
                        </a:rPr>
                        <a:t> 만들어주세요</a:t>
                      </a:r>
                      <a:endParaRPr lang="en-US" altLang="ko-KR" sz="800" spc="0" baseline="0" dirty="0" smtClean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endParaRPr lang="en-US" altLang="ko-KR" sz="800" spc="0" baseline="0" dirty="0" smtClean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ko-KR" altLang="en-US" sz="800" spc="0" baseline="0" dirty="0" smtClean="0">
                          <a:latin typeface="+mn-ea"/>
                        </a:rPr>
                        <a:t>참고</a:t>
                      </a:r>
                      <a:r>
                        <a:rPr lang="en-US" altLang="ko-KR" sz="800" spc="0" baseline="0" dirty="0" smtClean="0">
                          <a:latin typeface="+mn-ea"/>
                        </a:rPr>
                        <a:t>) </a:t>
                      </a:r>
                      <a:r>
                        <a:rPr lang="ko-KR" altLang="en-US" sz="800" spc="0" baseline="0" dirty="0" smtClean="0">
                          <a:latin typeface="+mn-ea"/>
                        </a:rPr>
                        <a:t>유튜브 영상 </a:t>
                      </a:r>
                      <a:r>
                        <a:rPr lang="ko-KR" altLang="en-US" sz="800" spc="0" baseline="0" dirty="0" err="1" smtClean="0">
                          <a:latin typeface="+mn-ea"/>
                        </a:rPr>
                        <a:t>딜레이로</a:t>
                      </a:r>
                      <a:r>
                        <a:rPr lang="ko-KR" altLang="en-US" sz="800" spc="0" baseline="0" dirty="0" smtClean="0">
                          <a:latin typeface="+mn-ea"/>
                        </a:rPr>
                        <a:t> 촬영일 미정</a:t>
                      </a:r>
                      <a:r>
                        <a:rPr lang="en-US" altLang="ko-KR" sz="800" spc="0" baseline="0" dirty="0" smtClean="0">
                          <a:latin typeface="+mn-ea"/>
                        </a:rPr>
                        <a:t>. </a:t>
                      </a:r>
                      <a:r>
                        <a:rPr lang="ko-KR" altLang="en-US" sz="800" spc="0" baseline="0" dirty="0" err="1" smtClean="0">
                          <a:latin typeface="+mn-ea"/>
                        </a:rPr>
                        <a:t>빠른시일</a:t>
                      </a:r>
                      <a:r>
                        <a:rPr lang="ko-KR" altLang="en-US" sz="800" spc="0" baseline="0" dirty="0" smtClean="0">
                          <a:latin typeface="+mn-ea"/>
                        </a:rPr>
                        <a:t> 내에 촬영해 업로드 예정입니다</a:t>
                      </a:r>
                      <a:r>
                        <a:rPr lang="en-US" altLang="ko-KR" sz="800" spc="0" baseline="0" dirty="0" smtClean="0">
                          <a:latin typeface="+mn-ea"/>
                        </a:rPr>
                        <a:t>.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592986" y="204932"/>
            <a:ext cx="839239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2023 </a:t>
            </a:r>
            <a:r>
              <a:rPr lang="ko-KR" altLang="en-US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승진시험에 합격한 현직들이 말하는</a:t>
            </a:r>
            <a:endParaRPr lang="en-US" altLang="ko-KR" sz="2800" dirty="0" smtClean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미래인재에서 승진 준비를 해야하는 이유</a:t>
            </a:r>
            <a:r>
              <a:rPr lang="en-US" altLang="ko-KR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!</a:t>
            </a:r>
          </a:p>
          <a:p>
            <a:pPr algn="ctr"/>
            <a:endParaRPr lang="en-US" altLang="ko-KR" sz="1600" dirty="0" smtClean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미래 톡</a:t>
            </a:r>
            <a:r>
              <a:rPr lang="en-US" altLang="ko-KR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! </a:t>
            </a:r>
            <a:r>
              <a:rPr lang="ko-KR" altLang="en-US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합격 </a:t>
            </a:r>
            <a:r>
              <a:rPr lang="en-US" altLang="ko-KR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TALK! </a:t>
            </a:r>
            <a:r>
              <a:rPr lang="ko-KR" altLang="en-US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승진 편에서 확인하세요</a:t>
            </a:r>
            <a:r>
              <a:rPr lang="en-US" altLang="ko-KR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1385917" y="2562170"/>
            <a:ext cx="6913993" cy="3978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1259917" y="2759711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646713" y="2016123"/>
            <a:ext cx="8392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[2023 </a:t>
            </a:r>
            <a:r>
              <a:rPr lang="ko-KR" altLang="en-US" sz="28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승진 합격자</a:t>
            </a:r>
            <a:r>
              <a:rPr lang="en-US" altLang="ko-KR" sz="28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&amp;</a:t>
            </a:r>
            <a:r>
              <a:rPr lang="ko-KR" altLang="en-US" sz="28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교수님께 직접 듣는 합격 비법</a:t>
            </a:r>
            <a:r>
              <a:rPr lang="en-US" altLang="ko-KR" sz="28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]</a:t>
            </a:r>
          </a:p>
        </p:txBody>
      </p:sp>
      <p:sp>
        <p:nvSpPr>
          <p:cNvPr id="7" name="이등변 삼각형 6"/>
          <p:cNvSpPr/>
          <p:nvPr/>
        </p:nvSpPr>
        <p:spPr>
          <a:xfrm rot="5400000">
            <a:off x="4435991" y="4253100"/>
            <a:ext cx="813841" cy="59646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3009587" y="3064443"/>
            <a:ext cx="3559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[</a:t>
            </a:r>
            <a:r>
              <a:rPr lang="ko-KR" altLang="en-US" sz="16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유튜브 토크쇼</a:t>
            </a:r>
            <a:r>
              <a:rPr lang="en-US" altLang="ko-KR" sz="16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]</a:t>
            </a:r>
          </a:p>
          <a:p>
            <a:pPr algn="ctr"/>
            <a:r>
              <a:rPr lang="ko-KR" altLang="en-US" sz="16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미래 톡</a:t>
            </a:r>
            <a:r>
              <a:rPr lang="en-US" altLang="ko-KR" sz="16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! </a:t>
            </a:r>
            <a:r>
              <a:rPr lang="ko-KR" altLang="en-US" sz="16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합격 </a:t>
            </a:r>
            <a:r>
              <a:rPr lang="en-US" altLang="ko-KR" sz="16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TALK! </a:t>
            </a:r>
            <a:r>
              <a:rPr lang="ko-KR" altLang="en-US" sz="16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승진 편</a:t>
            </a:r>
            <a:endParaRPr lang="en-US" altLang="ko-KR" sz="1600" dirty="0" smtClean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6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곧 공개됩니다 </a:t>
            </a:r>
            <a:r>
              <a:rPr lang="en-US" altLang="ko-KR" sz="16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  <a:sym typeface="Wingdings" panose="05000000000000000000" pitchFamily="2" charset="2"/>
              </a:rPr>
              <a:t></a:t>
            </a:r>
            <a:endParaRPr lang="en-US" altLang="ko-KR" sz="1600" dirty="0" smtClean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766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718113"/>
              </p:ext>
            </p:extLst>
          </p:nvPr>
        </p:nvGraphicFramePr>
        <p:xfrm>
          <a:off x="9476174" y="17756"/>
          <a:ext cx="2654423" cy="2220564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800" spc="0" baseline="0" dirty="0" smtClean="0">
                          <a:latin typeface="+mn-ea"/>
                        </a:rPr>
                        <a:t>13</a:t>
                      </a:r>
                      <a:r>
                        <a:rPr lang="ko-KR" altLang="en-US" sz="800" spc="0" baseline="0" dirty="0" smtClean="0">
                          <a:latin typeface="+mn-ea"/>
                        </a:rPr>
                        <a:t>번 슬라이드까지 스크롤 내려도 해당 타이틀은 상단에 고정돼서 보이게 해주세요</a:t>
                      </a:r>
                      <a:r>
                        <a:rPr lang="en-US" altLang="ko-KR" sz="800" spc="0" baseline="0" dirty="0" smtClean="0">
                          <a:latin typeface="+mn-ea"/>
                        </a:rPr>
                        <a:t>.</a:t>
                      </a: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spc="0" baseline="0" dirty="0" smtClean="0">
                          <a:latin typeface="+mn-ea"/>
                        </a:rPr>
                        <a:t>14</a:t>
                      </a:r>
                      <a:r>
                        <a:rPr lang="ko-KR" altLang="en-US" sz="800" spc="0" baseline="0" dirty="0" smtClean="0">
                          <a:latin typeface="+mn-ea"/>
                        </a:rPr>
                        <a:t>번 슬라이드로 연결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510427" y="150192"/>
            <a:ext cx="8392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왜 경찰 승진은 미래인재인가</a:t>
            </a:r>
            <a:r>
              <a:rPr lang="en-US" altLang="ko-KR" sz="40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596097" y="1049070"/>
            <a:ext cx="7652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01. </a:t>
            </a:r>
            <a:r>
              <a:rPr lang="ko-KR" altLang="en-US" sz="28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차원이 다른 강사진</a:t>
            </a:r>
            <a:r>
              <a:rPr lang="en-US" altLang="ko-KR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  <a:endParaRPr lang="en-US" altLang="ko-KR" sz="28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7" name="순서도: 수동 입력 36">
            <a:extLst>
              <a:ext uri="{FF2B5EF4-FFF2-40B4-BE49-F238E27FC236}">
                <a16:creationId xmlns:a16="http://schemas.microsoft.com/office/drawing/2014/main" id="{84A4E26C-6BAD-1088-BD48-252B770DA4E7}"/>
              </a:ext>
            </a:extLst>
          </p:cNvPr>
          <p:cNvSpPr/>
          <p:nvPr/>
        </p:nvSpPr>
        <p:spPr>
          <a:xfrm flipH="1" flipV="1">
            <a:off x="596097" y="3169090"/>
            <a:ext cx="7937431" cy="3039002"/>
          </a:xfrm>
          <a:prstGeom prst="flowChartManualInput">
            <a:avLst/>
          </a:prstGeom>
          <a:solidFill>
            <a:schemeClr val="bg1">
              <a:lumMod val="85000"/>
            </a:schemeClr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C63C1127-C875-3B6E-275A-0A3B6E5BF410}"/>
              </a:ext>
            </a:extLst>
          </p:cNvPr>
          <p:cNvSpPr/>
          <p:nvPr/>
        </p:nvSpPr>
        <p:spPr>
          <a:xfrm>
            <a:off x="1178324" y="2896802"/>
            <a:ext cx="1924594" cy="303900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신광은</a:t>
            </a:r>
            <a:r>
              <a:rPr lang="en-US" altLang="ko-KR" dirty="0" smtClean="0"/>
              <a:t>P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FCE722-47A1-1509-897E-BF2A9A12F0ED}"/>
              </a:ext>
            </a:extLst>
          </p:cNvPr>
          <p:cNvSpPr txBox="1"/>
          <p:nvPr/>
        </p:nvSpPr>
        <p:spPr>
          <a:xfrm>
            <a:off x="3442551" y="3422144"/>
            <a:ext cx="4606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한 번도 바뀌지 않은 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위</a:t>
            </a:r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  </a:t>
            </a:r>
            <a:r>
              <a:rPr lang="ko-KR" altLang="en-US" sz="20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넘사벽</a:t>
            </a:r>
            <a:r>
              <a:rPr lang="ko-KR" altLang="en-US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0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강의력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 </a:t>
            </a:r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3E09C6-A0EA-40CB-0670-97F4264B2BE7}"/>
              </a:ext>
            </a:extLst>
          </p:cNvPr>
          <p:cNvSpPr txBox="1"/>
          <p:nvPr/>
        </p:nvSpPr>
        <p:spPr>
          <a:xfrm>
            <a:off x="3442551" y="3831527"/>
            <a:ext cx="54602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i="1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형법</a:t>
            </a:r>
            <a:r>
              <a:rPr lang="en-US" altLang="ko-KR" sz="2800" i="1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,</a:t>
            </a:r>
            <a:r>
              <a:rPr lang="ko-KR" altLang="en-US" sz="2800" i="1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 </a:t>
            </a:r>
            <a:r>
              <a:rPr lang="ko-KR" altLang="en-US" sz="2800" i="1" dirty="0" err="1">
                <a:latin typeface="a옛날목욕탕B" panose="02020600000000000000" pitchFamily="18" charset="-127"/>
                <a:ea typeface="a옛날목욕탕B" panose="02020600000000000000" pitchFamily="18" charset="-127"/>
              </a:rPr>
              <a:t>형소법을</a:t>
            </a:r>
            <a:r>
              <a:rPr lang="ko-KR" altLang="en-US" sz="2800" i="1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 넘어 </a:t>
            </a:r>
            <a:endParaRPr lang="en-US" altLang="ko-KR" sz="2800" i="1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r>
              <a:rPr lang="ko-KR" altLang="en-US" sz="2800" i="1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이제 </a:t>
            </a:r>
            <a:r>
              <a:rPr lang="ko-KR" altLang="en-US" sz="2800" i="1" dirty="0">
                <a:solidFill>
                  <a:srgbClr val="C0000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실무종합</a:t>
            </a:r>
            <a:r>
              <a:rPr lang="ko-KR" altLang="en-US" sz="2800" i="1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까지 접수한다</a:t>
            </a:r>
            <a:r>
              <a:rPr lang="en-US" altLang="ko-KR" sz="2800" i="1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!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ADF5A96-D9EA-056A-4BBC-6A74F369F98A}"/>
              </a:ext>
            </a:extLst>
          </p:cNvPr>
          <p:cNvSpPr txBox="1"/>
          <p:nvPr/>
        </p:nvSpPr>
        <p:spPr>
          <a:xfrm>
            <a:off x="3503772" y="5151252"/>
            <a:ext cx="2705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형법</a:t>
            </a:r>
            <a:r>
              <a:rPr lang="en-US" altLang="ko-KR" sz="16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/</a:t>
            </a:r>
            <a:r>
              <a:rPr lang="ko-KR" altLang="en-US" sz="16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형소법</a:t>
            </a:r>
            <a:r>
              <a:rPr lang="en-US" altLang="ko-KR" sz="16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/</a:t>
            </a:r>
            <a:r>
              <a:rPr lang="ko-KR" altLang="en-US" sz="1600" dirty="0" err="1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실무종합</a:t>
            </a:r>
            <a:r>
              <a:rPr lang="en-US" altLang="ko-KR" sz="16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</a:t>
            </a:r>
            <a:r>
              <a:rPr lang="ko-KR" altLang="en-US" sz="16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각론</a:t>
            </a:r>
            <a:r>
              <a:rPr lang="en-US" altLang="ko-KR" sz="16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)</a:t>
            </a:r>
          </a:p>
          <a:p>
            <a:r>
              <a:rPr lang="ko-KR" altLang="en-US" sz="2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신광은 교수</a:t>
            </a:r>
            <a:endParaRPr lang="en-US" altLang="ko-KR" sz="20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26AFD68-9A92-FE49-A613-39A54B5BABA7}"/>
              </a:ext>
            </a:extLst>
          </p:cNvPr>
          <p:cNvSpPr/>
          <p:nvPr/>
        </p:nvSpPr>
        <p:spPr>
          <a:xfrm>
            <a:off x="757945" y="5148989"/>
            <a:ext cx="2765352" cy="240018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spc="0" dirty="0" smtClean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경찰대 졸업</a:t>
            </a:r>
            <a:endParaRPr lang="en-US" altLang="ko-KR" sz="800" kern="0" spc="0" dirty="0" smtClean="0">
              <a:solidFill>
                <a:srgbClr val="000000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dirty="0" smtClean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제 </a:t>
            </a:r>
            <a:r>
              <a:rPr lang="en-US" altLang="ko-KR" sz="800" kern="0" dirty="0" smtClean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47</a:t>
            </a:r>
            <a:r>
              <a:rPr lang="ko-KR" altLang="en-US" sz="800" kern="0" dirty="0" smtClean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회 사법고시 합격</a:t>
            </a:r>
            <a:r>
              <a:rPr lang="en-US" altLang="ko-KR" sz="800" kern="0" dirty="0" smtClean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kern="0" dirty="0" smtClean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사법연수원 </a:t>
            </a:r>
            <a:r>
              <a:rPr lang="en-US" altLang="ko-KR" sz="800" kern="0" dirty="0" smtClean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37</a:t>
            </a:r>
            <a:r>
              <a:rPr lang="ko-KR" altLang="en-US" sz="800" kern="0" dirty="0" smtClean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기 수료</a:t>
            </a:r>
            <a:endParaRPr lang="en-US" altLang="ko-KR" sz="800" kern="0" spc="0" dirty="0" smtClean="0">
              <a:solidFill>
                <a:srgbClr val="000000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800" kern="0" dirty="0" smtClean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dirty="0" smtClean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현</a:t>
            </a:r>
            <a:r>
              <a:rPr lang="en-US" altLang="ko-KR" sz="800" kern="0" dirty="0" smtClean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 </a:t>
            </a:r>
            <a:r>
              <a:rPr lang="ko-KR" altLang="en-US" sz="800" kern="0" dirty="0" smtClean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경찰청 법학교육컨텐츠 형사소송법 담당</a:t>
            </a:r>
            <a:endParaRPr lang="en-US" altLang="ko-KR" sz="800" kern="0" dirty="0" smtClean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spc="0" dirty="0" smtClean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전</a:t>
            </a:r>
            <a:r>
              <a:rPr lang="en-US" altLang="ko-KR" sz="800" kern="0" spc="0" dirty="0" smtClean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 </a:t>
            </a:r>
            <a:r>
              <a:rPr lang="ko-KR" altLang="en-US" sz="800" kern="0" spc="0" dirty="0" err="1" smtClean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형사반장</a:t>
            </a:r>
            <a:r>
              <a:rPr lang="en-US" altLang="ko-KR" sz="800" kern="0" spc="0" dirty="0" smtClean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kern="0" spc="0" dirty="0" err="1" smtClean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조사반장</a:t>
            </a:r>
            <a:r>
              <a:rPr lang="en-US" altLang="ko-KR" sz="800" kern="0" spc="0" dirty="0" smtClean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kern="0" spc="0" dirty="0" err="1" smtClean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폭력주임</a:t>
            </a:r>
            <a:r>
              <a:rPr lang="en-US" altLang="ko-KR" sz="800" kern="0" spc="0" dirty="0" smtClean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kern="0" spc="0" dirty="0" err="1" smtClean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형사계장</a:t>
            </a:r>
            <a:endParaRPr lang="ko-KR" altLang="en-US" sz="800" kern="0" spc="0" dirty="0" smtClean="0">
              <a:solidFill>
                <a:srgbClr val="000000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spc="0" dirty="0" smtClean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전</a:t>
            </a:r>
            <a:r>
              <a:rPr lang="en-US" altLang="ko-KR" sz="800" kern="0" spc="0" dirty="0" smtClean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 </a:t>
            </a:r>
            <a:r>
              <a:rPr lang="ko-KR" altLang="en-US" sz="800" kern="0" spc="0" dirty="0" smtClean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경찰종합학교</a:t>
            </a:r>
            <a:r>
              <a:rPr lang="en-US" altLang="ko-KR" sz="800" kern="0" spc="0" dirty="0" smtClean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800" kern="0" dirty="0" smtClean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현</a:t>
            </a:r>
            <a:r>
              <a:rPr lang="en-US" altLang="ko-KR" sz="800" kern="0" dirty="0" smtClean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r>
              <a:rPr lang="ko-KR" altLang="en-US" sz="800" kern="0" dirty="0" smtClean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경찰인재개발원</a:t>
            </a:r>
            <a:r>
              <a:rPr lang="en-US" altLang="ko-KR" sz="800" kern="0" dirty="0" smtClean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 </a:t>
            </a:r>
            <a:r>
              <a:rPr lang="ko-KR" altLang="en-US" sz="800" kern="0" dirty="0" smtClean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수사학과</a:t>
            </a:r>
            <a:r>
              <a:rPr lang="en-US" altLang="ko-KR" sz="800" kern="0" dirty="0" smtClean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kern="0" dirty="0" smtClean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경찰대학</a:t>
            </a:r>
            <a:r>
              <a:rPr lang="en-US" altLang="ko-KR" sz="800" kern="0" dirty="0" smtClean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</a:p>
          <a:p>
            <a:pPr algn="just" fontAlgn="base">
              <a:lnSpc>
                <a:spcPct val="160000"/>
              </a:lnSpc>
            </a:pPr>
            <a:r>
              <a:rPr lang="ko-KR" altLang="en-US" sz="800" kern="0" dirty="0" smtClean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 경찰수사연구원</a:t>
            </a:r>
            <a:r>
              <a:rPr lang="en-US" altLang="ko-KR" sz="800" kern="0" dirty="0" smtClean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kern="0" dirty="0" smtClean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해양경찰청</a:t>
            </a:r>
            <a:r>
              <a:rPr lang="en-US" altLang="ko-KR" sz="800" kern="0" dirty="0" smtClean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중앙경찰학교 형사법</a:t>
            </a:r>
            <a:r>
              <a:rPr lang="en-US" altLang="ko-KR" sz="800" kern="0" dirty="0" smtClean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800" kern="0" dirty="0" smtClean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ko-KR" altLang="en-US" sz="800" kern="0" dirty="0" smtClean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청와대 </a:t>
            </a:r>
            <a:r>
              <a:rPr lang="en-US" altLang="ko-KR" sz="800" kern="0" dirty="0" smtClean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22</a:t>
            </a:r>
            <a:r>
              <a:rPr lang="ko-KR" altLang="en-US" sz="800" kern="0" dirty="0" err="1" smtClean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경호대</a:t>
            </a:r>
            <a:r>
              <a:rPr lang="en-US" altLang="ko-KR" sz="800" kern="0" dirty="0" smtClean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800" kern="0" dirty="0" smtClean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대통령경호대</a:t>
            </a:r>
            <a:r>
              <a:rPr lang="en-US" altLang="ko-KR" sz="800" kern="0" dirty="0" smtClean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 </a:t>
            </a:r>
            <a:r>
              <a:rPr lang="ko-KR" altLang="en-US" sz="800" kern="0" dirty="0" err="1" smtClean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서울기동단</a:t>
            </a:r>
            <a:r>
              <a:rPr lang="en-US" altLang="ko-KR" sz="800" kern="0" dirty="0" smtClean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dirty="0" smtClean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 </a:t>
            </a:r>
            <a:r>
              <a:rPr lang="ko-KR" altLang="en-US" sz="800" kern="0" dirty="0" smtClean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청와대 </a:t>
            </a:r>
            <a:r>
              <a:rPr lang="en-US" altLang="ko-KR" sz="800" kern="0" dirty="0" smtClean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101</a:t>
            </a:r>
            <a:r>
              <a:rPr lang="ko-KR" altLang="en-US" sz="800" kern="0" dirty="0" err="1" smtClean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경비단</a:t>
            </a:r>
            <a:r>
              <a:rPr lang="en-US" altLang="ko-KR" sz="800" kern="0" dirty="0" smtClean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kern="0" dirty="0" smtClean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경찰교육원 형사법</a:t>
            </a:r>
            <a:r>
              <a:rPr lang="en-US" altLang="ko-KR" sz="800" kern="0" dirty="0" smtClean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800" kern="0" dirty="0" smtClean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ko-KR" altLang="en-US" sz="800" kern="0" dirty="0" smtClean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 </a:t>
            </a:r>
            <a:r>
              <a:rPr lang="ko-KR" altLang="en-US" sz="800" kern="0" dirty="0" err="1" smtClean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디지털대학</a:t>
            </a:r>
            <a:r>
              <a:rPr lang="ko-KR" altLang="en-US" sz="800" kern="0" dirty="0" smtClean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경찰학과 등 교수</a:t>
            </a:r>
            <a:endParaRPr lang="en-US" altLang="ko-KR" sz="800" kern="0" dirty="0" smtClean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dirty="0" smtClean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전</a:t>
            </a:r>
            <a:r>
              <a:rPr lang="en-US" altLang="ko-KR" sz="800" kern="0" dirty="0" smtClean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 </a:t>
            </a:r>
            <a:r>
              <a:rPr lang="ko-KR" altLang="en-US" sz="800" kern="0" dirty="0" smtClean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경찰청 채용시험 출제위원</a:t>
            </a:r>
            <a:endParaRPr lang="en-US" altLang="ko-KR" sz="800" kern="0" dirty="0" smtClean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spc="0" dirty="0" smtClean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전</a:t>
            </a:r>
            <a:r>
              <a:rPr lang="en-US" altLang="ko-KR" sz="800" kern="0" spc="0" dirty="0" smtClean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 </a:t>
            </a:r>
            <a:r>
              <a:rPr lang="ko-KR" altLang="en-US" sz="800" kern="0" spc="0" dirty="0" err="1" smtClean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경찰공제회</a:t>
            </a:r>
            <a:r>
              <a:rPr lang="ko-KR" altLang="en-US" sz="800" kern="0" spc="0" dirty="0" smtClean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경찰실무종합</a:t>
            </a:r>
            <a:r>
              <a:rPr lang="en-US" altLang="ko-KR" sz="800" kern="0" spc="0" dirty="0" smtClean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kern="0" spc="0" dirty="0" err="1" smtClean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경찰실무</a:t>
            </a:r>
            <a:r>
              <a:rPr lang="en-US" altLang="ko-KR" sz="800" kern="0" dirty="0" smtClean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Ⅱ </a:t>
            </a:r>
            <a:r>
              <a:rPr lang="ko-KR" altLang="en-US" sz="800" kern="0" dirty="0" smtClean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저자</a:t>
            </a:r>
            <a:endParaRPr lang="en-US" altLang="ko-KR" sz="800" kern="0" dirty="0" smtClean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96097" y="1572650"/>
            <a:ext cx="76803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1698031" y="1932015"/>
            <a:ext cx="57241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i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현직부터</a:t>
            </a:r>
            <a:r>
              <a:rPr lang="en-US" altLang="ko-KR" sz="2800" i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800" i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경찰 시험 출제위원까지</a:t>
            </a:r>
            <a:endParaRPr lang="en-US" altLang="ko-KR" sz="2800" i="1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2800" i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직접 경험한 사람은 다르다</a:t>
            </a:r>
            <a:r>
              <a:rPr lang="en-US" altLang="ko-KR" sz="2800" i="1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6112215" y="3434476"/>
            <a:ext cx="26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*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6131958" y="6511041"/>
            <a:ext cx="27835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*</a:t>
            </a:r>
            <a:r>
              <a:rPr lang="ko-KR" altLang="en-US" sz="7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미래인재경찰학원 내 전과목 온</a:t>
            </a:r>
            <a:r>
              <a:rPr lang="en-US" altLang="ko-KR" sz="7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·</a:t>
            </a:r>
            <a:r>
              <a:rPr lang="ko-KR" altLang="en-US" sz="7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오프라인 수강생 수 기준</a:t>
            </a:r>
            <a:endParaRPr lang="en-US" altLang="ko-KR" sz="700" dirty="0" smtClean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038920" y="5838281"/>
            <a:ext cx="2494608" cy="35773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6102735" y="5895361"/>
            <a:ext cx="2332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신광은 교수님 커리큘럼 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check</a:t>
            </a:r>
            <a:r>
              <a:rPr lang="en-US" altLang="ko-KR" sz="1200" i="1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  <a:endParaRPr lang="en-US" altLang="ko-KR" sz="1200" i="1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5860215" y="5728663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1052324" y="105564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112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286571"/>
              </p:ext>
            </p:extLst>
          </p:nvPr>
        </p:nvGraphicFramePr>
        <p:xfrm>
          <a:off x="9476174" y="17756"/>
          <a:ext cx="2654423" cy="2118238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800" spc="0" baseline="0" dirty="0" smtClean="0">
                          <a:latin typeface="+mn-ea"/>
                        </a:rPr>
                        <a:t>15</a:t>
                      </a:r>
                      <a:r>
                        <a:rPr lang="ko-KR" altLang="en-US" sz="800" spc="0" baseline="0" dirty="0" smtClean="0">
                          <a:latin typeface="+mn-ea"/>
                        </a:rPr>
                        <a:t>번 슬라이드로 연결</a:t>
                      </a: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800" spc="0" baseline="0" dirty="0" smtClean="0">
                          <a:latin typeface="+mn-ea"/>
                        </a:rPr>
                        <a:t>16</a:t>
                      </a:r>
                      <a:r>
                        <a:rPr lang="ko-KR" altLang="en-US" sz="800" spc="0" baseline="0" dirty="0" smtClean="0">
                          <a:latin typeface="+mn-ea"/>
                        </a:rPr>
                        <a:t>번 슬라이드로 연결</a:t>
                      </a: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12" name="순서도: 수동 입력 11">
            <a:extLst>
              <a:ext uri="{FF2B5EF4-FFF2-40B4-BE49-F238E27FC236}">
                <a16:creationId xmlns:a16="http://schemas.microsoft.com/office/drawing/2014/main" id="{EFF957F1-867C-A474-FC7B-47805F5A3676}"/>
              </a:ext>
            </a:extLst>
          </p:cNvPr>
          <p:cNvSpPr/>
          <p:nvPr/>
        </p:nvSpPr>
        <p:spPr>
          <a:xfrm flipH="1">
            <a:off x="541804" y="3804926"/>
            <a:ext cx="8628945" cy="2839844"/>
          </a:xfrm>
          <a:prstGeom prst="flowChartManualInput">
            <a:avLst/>
          </a:prstGeom>
          <a:solidFill>
            <a:schemeClr val="bg1">
              <a:lumMod val="85000"/>
            </a:schemeClr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CE1B093-4141-5E7C-DB5D-AB6C4E7CADBD}"/>
              </a:ext>
            </a:extLst>
          </p:cNvPr>
          <p:cNvSpPr/>
          <p:nvPr/>
        </p:nvSpPr>
        <p:spPr>
          <a:xfrm>
            <a:off x="928410" y="3620085"/>
            <a:ext cx="1715592" cy="283984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1AEEE7-5C01-594A-7E27-FBD3F4E11A5C}"/>
              </a:ext>
            </a:extLst>
          </p:cNvPr>
          <p:cNvSpPr txBox="1"/>
          <p:nvPr/>
        </p:nvSpPr>
        <p:spPr>
          <a:xfrm>
            <a:off x="3573538" y="4464999"/>
            <a:ext cx="4606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경찰행정학과 </a:t>
            </a:r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박사</a:t>
            </a:r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경찰행정학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교수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9C7993-18C2-24E3-405C-DC21DA107C83}"/>
              </a:ext>
            </a:extLst>
          </p:cNvPr>
          <p:cNvSpPr txBox="1"/>
          <p:nvPr/>
        </p:nvSpPr>
        <p:spPr>
          <a:xfrm>
            <a:off x="3504443" y="4877713"/>
            <a:ext cx="64791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i="1" dirty="0">
                <a:solidFill>
                  <a:srgbClr val="C0000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경찰학</a:t>
            </a:r>
            <a:r>
              <a:rPr lang="en-US" altLang="ko-KR" sz="2800" i="1" dirty="0">
                <a:solidFill>
                  <a:srgbClr val="C0000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, </a:t>
            </a:r>
            <a:r>
              <a:rPr lang="ko-KR" altLang="en-US" sz="2800" i="1" dirty="0" err="1">
                <a:solidFill>
                  <a:srgbClr val="C0000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경찰행정론</a:t>
            </a:r>
            <a:r>
              <a:rPr lang="en-US" altLang="ko-KR" sz="2800" i="1" dirty="0" smtClean="0">
                <a:solidFill>
                  <a:srgbClr val="C0000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, </a:t>
            </a:r>
            <a:r>
              <a:rPr lang="ko-KR" altLang="en-US" sz="2800" i="1" dirty="0" smtClean="0">
                <a:solidFill>
                  <a:srgbClr val="C0000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행정법까지</a:t>
            </a:r>
            <a:r>
              <a:rPr lang="en-US" altLang="ko-KR" sz="2800" i="1" dirty="0" smtClean="0">
                <a:solidFill>
                  <a:srgbClr val="C0000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</a:t>
            </a:r>
            <a:endParaRPr lang="en-US" altLang="ko-KR" sz="2800" i="1" dirty="0">
              <a:solidFill>
                <a:srgbClr val="C00000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r>
              <a:rPr lang="ko-KR" altLang="en-US" sz="2800" i="1" dirty="0">
                <a:solidFill>
                  <a:srgbClr val="C0000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섭렵한 교수</a:t>
            </a:r>
            <a:r>
              <a:rPr lang="ko-KR" altLang="en-US" sz="2800" i="1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가 제대로 가르친다</a:t>
            </a:r>
            <a:r>
              <a:rPr lang="en-US" altLang="ko-KR" sz="2800" i="1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!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EE1CF7-3699-5807-B329-BE14BC8D0B5A}"/>
              </a:ext>
            </a:extLst>
          </p:cNvPr>
          <p:cNvSpPr txBox="1"/>
          <p:nvPr/>
        </p:nvSpPr>
        <p:spPr>
          <a:xfrm>
            <a:off x="3511078" y="5954781"/>
            <a:ext cx="2365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실무종합</a:t>
            </a:r>
            <a:endParaRPr lang="en-US" altLang="ko-KR" sz="160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20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정태정 </a:t>
            </a:r>
            <a:r>
              <a:rPr lang="ko-KR" alt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교수</a:t>
            </a:r>
            <a:endParaRPr lang="en-US" altLang="ko-KR" sz="2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AB33588-92DA-1B02-5CD8-EF9B319A6595}"/>
              </a:ext>
            </a:extLst>
          </p:cNvPr>
          <p:cNvSpPr/>
          <p:nvPr/>
        </p:nvSpPr>
        <p:spPr>
          <a:xfrm>
            <a:off x="630340" y="5762349"/>
            <a:ext cx="2702140" cy="118709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fontAlgn="base">
              <a:lnSpc>
                <a:spcPct val="160000"/>
              </a:lnSpc>
            </a:pPr>
            <a:r>
              <a:rPr lang="ko-KR" altLang="en-US" sz="800" kern="0" dirty="0" smtClean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경찰학 박사</a:t>
            </a:r>
            <a:r>
              <a:rPr lang="en-US" altLang="ko-KR" sz="800" kern="0" dirty="0" smtClean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800" kern="0" dirty="0" smtClean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동의대 경찰행정학과</a:t>
            </a:r>
            <a:r>
              <a:rPr lang="en-US" altLang="ko-KR" sz="800" kern="0" dirty="0" smtClean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</a:p>
          <a:p>
            <a:pPr algn="just" fontAlgn="base">
              <a:lnSpc>
                <a:spcPct val="160000"/>
              </a:lnSpc>
            </a:pPr>
            <a:endParaRPr lang="en-US" altLang="ko-KR" sz="800" kern="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800" kern="0" dirty="0" smtClean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전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 </a:t>
            </a: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한국경찰연구학회 부산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</a:t>
            </a: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경남 </a:t>
            </a:r>
            <a:r>
              <a:rPr lang="ko-KR" altLang="en-US" sz="800" kern="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지회장</a:t>
            </a:r>
            <a:endParaRPr lang="ko-KR" altLang="en-US" sz="800" kern="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전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 </a:t>
            </a:r>
            <a:r>
              <a:rPr lang="ko-KR" altLang="en-US" sz="800" kern="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수성대</a:t>
            </a: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경찰행정학과 외래교수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행정법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</a:p>
          <a:p>
            <a:pPr algn="just" fontAlgn="base">
              <a:lnSpc>
                <a:spcPct val="160000"/>
              </a:lnSpc>
            </a:pP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전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 </a:t>
            </a:r>
            <a:r>
              <a:rPr lang="ko-KR" altLang="en-US" sz="800" kern="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부경대</a:t>
            </a: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행정학과 외래교수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800" kern="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경찰행정론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</a:p>
          <a:p>
            <a:pPr algn="just" fontAlgn="base">
              <a:lnSpc>
                <a:spcPct val="160000"/>
              </a:lnSpc>
            </a:pP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전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 </a:t>
            </a: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외국어대 </a:t>
            </a:r>
            <a:r>
              <a:rPr lang="ko-KR" altLang="en-US" sz="800" kern="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법경찰학부</a:t>
            </a: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겸임교수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800" kern="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경찰학개론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</a:p>
        </p:txBody>
      </p:sp>
      <p:sp>
        <p:nvSpPr>
          <p:cNvPr id="23" name="사다리꼴 22">
            <a:extLst>
              <a:ext uri="{FF2B5EF4-FFF2-40B4-BE49-F238E27FC236}">
                <a16:creationId xmlns:a16="http://schemas.microsoft.com/office/drawing/2014/main" id="{E52D4F03-2B74-D1C4-0175-96C4C9B443AE}"/>
              </a:ext>
            </a:extLst>
          </p:cNvPr>
          <p:cNvSpPr/>
          <p:nvPr/>
        </p:nvSpPr>
        <p:spPr>
          <a:xfrm rot="16200000">
            <a:off x="3158581" y="-2431910"/>
            <a:ext cx="3395394" cy="8628945"/>
          </a:xfrm>
          <a:prstGeom prst="trapezoid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48273FE-464C-F574-25BB-C6DD8FB4DF74}"/>
              </a:ext>
            </a:extLst>
          </p:cNvPr>
          <p:cNvSpPr/>
          <p:nvPr/>
        </p:nvSpPr>
        <p:spPr>
          <a:xfrm>
            <a:off x="7027907" y="11319"/>
            <a:ext cx="1924594" cy="303900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1D63DD-6FA2-F7BD-B319-B8B5D00C2E43}"/>
              </a:ext>
            </a:extLst>
          </p:cNvPr>
          <p:cNvSpPr txBox="1"/>
          <p:nvPr/>
        </p:nvSpPr>
        <p:spPr>
          <a:xfrm>
            <a:off x="951102" y="1617853"/>
            <a:ext cx="60524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i="1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“</a:t>
            </a:r>
            <a:r>
              <a:rPr lang="ko-KR" altLang="en-US" sz="2800" i="1" dirty="0" err="1">
                <a:latin typeface="a옛날목욕탕B" panose="02020600000000000000" pitchFamily="18" charset="-127"/>
                <a:ea typeface="a옛날목욕탕B" panose="02020600000000000000" pitchFamily="18" charset="-127"/>
              </a:rPr>
              <a:t>실무종합</a:t>
            </a:r>
            <a:r>
              <a:rPr lang="en-US" altLang="ko-KR" sz="2800" i="1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, </a:t>
            </a:r>
            <a:r>
              <a:rPr lang="ko-KR" altLang="en-US" sz="2800" i="1" dirty="0">
                <a:solidFill>
                  <a:srgbClr val="C0000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실무에 능통</a:t>
            </a:r>
            <a:r>
              <a:rPr lang="ko-KR" altLang="en-US" sz="2800" i="1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한 </a:t>
            </a:r>
            <a:endParaRPr lang="en-US" altLang="ko-KR" sz="2800" i="1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r>
              <a:rPr lang="ko-KR" altLang="en-US" sz="2800" i="1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              </a:t>
            </a:r>
            <a:r>
              <a:rPr lang="ko-KR" altLang="en-US" sz="2800" i="1" dirty="0">
                <a:solidFill>
                  <a:srgbClr val="C0000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진짜 전문가</a:t>
            </a:r>
            <a:r>
              <a:rPr lang="ko-KR" altLang="en-US" sz="2800" i="1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가</a:t>
            </a:r>
            <a:r>
              <a:rPr lang="en-US" altLang="ko-KR" sz="2800" i="1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 </a:t>
            </a:r>
            <a:r>
              <a:rPr lang="ko-KR" altLang="en-US" sz="2800" i="1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나타났다</a:t>
            </a:r>
            <a:r>
              <a:rPr lang="en-US" altLang="ko-KR" sz="2800" i="1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“</a:t>
            </a:r>
            <a:r>
              <a:rPr lang="ko-KR" altLang="en-US" sz="2800" i="1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 </a:t>
            </a:r>
            <a:endParaRPr lang="ko-KR" altLang="en-US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327CA5-C3AA-3EF9-F4BE-5A4368ED4B65}"/>
              </a:ext>
            </a:extLst>
          </p:cNvPr>
          <p:cNvSpPr txBox="1"/>
          <p:nvPr/>
        </p:nvSpPr>
        <p:spPr>
          <a:xfrm>
            <a:off x="3854482" y="2796626"/>
            <a:ext cx="2365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실무종합</a:t>
            </a:r>
            <a:r>
              <a:rPr lang="en-US" altLang="ko-KR" sz="1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총론</a:t>
            </a:r>
            <a:r>
              <a:rPr lang="en-US" altLang="ko-KR" sz="1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algn="r"/>
            <a:r>
              <a:rPr lang="ko-KR" altLang="en-US" sz="20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이관희 </a:t>
            </a:r>
            <a:r>
              <a:rPr lang="ko-KR" alt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교수</a:t>
            </a:r>
            <a:endParaRPr lang="en-US" altLang="ko-KR" sz="2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AF2221-1D6D-DBB9-66B2-35E2669386DC}"/>
              </a:ext>
            </a:extLst>
          </p:cNvPr>
          <p:cNvSpPr txBox="1"/>
          <p:nvPr/>
        </p:nvSpPr>
        <p:spPr>
          <a:xfrm>
            <a:off x="932218" y="1127875"/>
            <a:ext cx="5448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경찰대 졸</a:t>
            </a:r>
            <a:r>
              <a:rPr lang="en-US" altLang="ko-KR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전직 경찰</a:t>
            </a:r>
            <a:r>
              <a:rPr lang="en-US" altLang="ko-KR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총경</a:t>
            </a:r>
            <a:r>
              <a:rPr lang="en-US" altLang="ko-KR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경찰승진시험 출제위원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6AFD68-9A92-FE49-A613-39A54B5BABA7}"/>
              </a:ext>
            </a:extLst>
          </p:cNvPr>
          <p:cNvSpPr/>
          <p:nvPr/>
        </p:nvSpPr>
        <p:spPr>
          <a:xfrm>
            <a:off x="6558109" y="2075284"/>
            <a:ext cx="2910710" cy="238971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spc="0" dirty="0" smtClean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경찰대 졸업</a:t>
            </a:r>
            <a:endParaRPr lang="en-US" altLang="ko-KR" sz="800" kern="0" spc="0" dirty="0" smtClean="0">
              <a:solidFill>
                <a:srgbClr val="000000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800" kern="0" spc="0" dirty="0" smtClean="0">
              <a:solidFill>
                <a:srgbClr val="000000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spc="0" dirty="0" smtClean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전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수사과장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사이버범죄수사대장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형사계장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강력범죄수사팀장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경제범죄수사팀장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혁신팀장</a:t>
            </a:r>
            <a:endParaRPr lang="ko-KR" altLang="en-US" sz="800" kern="0" spc="0" dirty="0">
              <a:solidFill>
                <a:srgbClr val="000000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전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경찰대학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경찰수사연수원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중앙경찰학교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서울청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수사직무학교 교수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spc="0" dirty="0" smtClean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전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지구대장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전투경찰대장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경찰청 수사구조개혁팀 연구원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 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경찰대학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로스쿨팀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연구원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경찰대학 국제협력계장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 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국제사이버범죄연구센터장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UN-PKO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훈련센터장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 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한국디지털포렌식학회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이사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경찰학연구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800" kern="0" spc="0" dirty="0" smtClean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편집위원</a:t>
            </a:r>
            <a:endParaRPr lang="en-US" altLang="ko-KR" sz="800" kern="0" spc="0" dirty="0" smtClean="0">
              <a:solidFill>
                <a:srgbClr val="000000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전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 </a:t>
            </a:r>
            <a:r>
              <a:rPr lang="ko-KR" altLang="en-US" sz="800" kern="0" dirty="0" smtClean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경찰승진시험 형법</a:t>
            </a:r>
            <a:r>
              <a:rPr lang="en-US" altLang="ko-KR" sz="800" kern="0" dirty="0" smtClean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kern="0" dirty="0" smtClean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형사소송법 출제위원</a:t>
            </a:r>
            <a:endParaRPr lang="en-US" altLang="ko-KR" sz="800" kern="0" dirty="0" smtClean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800" kern="0" dirty="0" smtClean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전</a:t>
            </a:r>
            <a:r>
              <a:rPr lang="en-US" altLang="ko-KR" sz="800" kern="0" dirty="0" smtClean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 </a:t>
            </a:r>
            <a:r>
              <a:rPr lang="ko-KR" altLang="en-US" sz="800" kern="0" dirty="0" smtClean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수사경찰 직무분석 및 경찰수사연구원 교육커리큘럼 설계</a:t>
            </a:r>
            <a:endParaRPr lang="en-US" altLang="ko-KR" sz="800" kern="0" dirty="0" smtClean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72499" y="2930195"/>
            <a:ext cx="2994602" cy="35773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515534" y="2987275"/>
            <a:ext cx="2903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신광은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&amp;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이관희 교수님 커리큘럼 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check</a:t>
            </a:r>
            <a:r>
              <a:rPr lang="en-US" altLang="ko-KR" sz="1200" i="1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556273" y="6422657"/>
            <a:ext cx="2494608" cy="35773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6620088" y="6479737"/>
            <a:ext cx="2332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정태정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교수님 커리큘럼 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check</a:t>
            </a:r>
            <a:r>
              <a:rPr lang="en-US" altLang="ko-KR" sz="1200" i="1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  <a:endParaRPr lang="en-US" altLang="ko-KR" sz="1200" i="1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289804" y="2818229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6390406" y="6311275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051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75092</TotalTime>
  <Words>2798</Words>
  <Application>Microsoft Office PowerPoint</Application>
  <PresentationFormat>와이드스크린</PresentationFormat>
  <Paragraphs>758</Paragraphs>
  <Slides>26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40" baseType="lpstr">
      <vt:lpstr>G마켓 산스 TTF Medium</vt:lpstr>
      <vt:lpstr>G마켓 산스 Medium</vt:lpstr>
      <vt:lpstr>a옛날목욕탕B</vt:lpstr>
      <vt:lpstr>G마켓 산스 TTF Light</vt:lpstr>
      <vt:lpstr>G마켓 산스 Bold</vt:lpstr>
      <vt:lpstr>G마켓 산스 Light</vt:lpstr>
      <vt:lpstr>Segoe UI</vt:lpstr>
      <vt:lpstr>G마켓 산스 TTF Bold</vt:lpstr>
      <vt:lpstr>맑은 고딕</vt:lpstr>
      <vt:lpstr>Wingdings</vt:lpstr>
      <vt:lpstr>나눔바른고딕</vt:lpstr>
      <vt:lpstr>HY견고딕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gb001</dc:creator>
  <cp:lastModifiedBy>User</cp:lastModifiedBy>
  <cp:revision>7246</cp:revision>
  <cp:lastPrinted>2023-02-02T05:59:28Z</cp:lastPrinted>
  <dcterms:created xsi:type="dcterms:W3CDTF">2015-11-11T05:38:26Z</dcterms:created>
  <dcterms:modified xsi:type="dcterms:W3CDTF">2023-02-16T08:03:09Z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C:\Users\한혜진\Downloads\180704_ 2019 실전력 PR 랜딩 페이지_HJH_v1.0.pptx</vt:lpwstr>
  </property>
</Properties>
</file>